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71" r:id="rId9"/>
    <p:sldId id="263" r:id="rId10"/>
    <p:sldId id="264" r:id="rId11"/>
    <p:sldId id="265" r:id="rId12"/>
    <p:sldId id="266" r:id="rId13"/>
    <p:sldId id="267" r:id="rId14"/>
    <p:sldId id="268" r:id="rId15"/>
    <p:sldId id="272" r:id="rId16"/>
    <p:sldId id="262" r:id="rId17"/>
    <p:sldId id="269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028671-CF43-4D4F-B82F-45189424DB28}" v="320" dt="2024-11-11T17:46:26.9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0" autoAdjust="0"/>
    <p:restoredTop sz="94660"/>
  </p:normalViewPr>
  <p:slideViewPr>
    <p:cSldViewPr snapToGrid="0">
      <p:cViewPr varScale="1">
        <p:scale>
          <a:sx n="72" d="100"/>
          <a:sy n="72" d="100"/>
        </p:scale>
        <p:origin x="4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9290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948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7829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5434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4751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669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5707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9507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721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490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2813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1696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551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6530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895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421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772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magen que contiene edificio, exterior, hombre, camioneta&#10;&#10;Descripción generada automáticamente">
            <a:extLst>
              <a:ext uri="{FF2B5EF4-FFF2-40B4-BE49-F238E27FC236}">
                <a16:creationId xmlns:a16="http://schemas.microsoft.com/office/drawing/2014/main" id="{02E1B949-4B8E-CED7-3110-667FC3D23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" y="-425570"/>
            <a:ext cx="12502548" cy="7277818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071851C-563B-41F8-C610-8758C8D60076}"/>
              </a:ext>
            </a:extLst>
          </p:cNvPr>
          <p:cNvSpPr/>
          <p:nvPr/>
        </p:nvSpPr>
        <p:spPr>
          <a:xfrm>
            <a:off x="165627" y="2588"/>
            <a:ext cx="3834153" cy="4450142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4A8313F-D629-20C3-1E09-9EAA09A1D5F1}"/>
              </a:ext>
            </a:extLst>
          </p:cNvPr>
          <p:cNvSpPr txBox="1"/>
          <p:nvPr/>
        </p:nvSpPr>
        <p:spPr>
          <a:xfrm>
            <a:off x="488830" y="345056"/>
            <a:ext cx="3163018" cy="44473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ES" sz="1300" b="1" dirty="0"/>
          </a:p>
          <a:p>
            <a:r>
              <a:rPr lang="es-ES" dirty="0">
                <a:ea typeface="+mn-lt"/>
                <a:cs typeface="+mn-lt"/>
              </a:rPr>
              <a:t>Es un Montacargas Eléctrico Seguidor de línea programado con sensores infrarrojos para la detección de líneas, sensores de obstáculo para evitar que el fallo en la dirección del montacargas y sensores ultrasónicos para la evitación de obstáculos, no solo es autónomo, también puede ser usado manualmente.</a:t>
            </a:r>
            <a:endParaRPr lang="es-E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algn="l"/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4121BC6-05A9-CCA8-BD3A-01005D5F5219}"/>
              </a:ext>
            </a:extLst>
          </p:cNvPr>
          <p:cNvSpPr txBox="1"/>
          <p:nvPr/>
        </p:nvSpPr>
        <p:spPr>
          <a:xfrm>
            <a:off x="488829" y="115018"/>
            <a:ext cx="31630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¡Que es el </a:t>
            </a:r>
            <a:r>
              <a:rPr lang="es-ES" sz="2400" b="1" dirty="0" err="1"/>
              <a:t>Samp</a:t>
            </a:r>
            <a:r>
              <a:rPr lang="es-ES" sz="2400" b="1" dirty="0"/>
              <a:t>-e?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39787" y="987425"/>
            <a:ext cx="3932237" cy="55990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b="1" u="sng" dirty="0" smtClean="0"/>
              <a:t>Primeros pasos</a:t>
            </a:r>
            <a:endParaRPr lang="es-AR" b="1" u="sng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202" y="446088"/>
            <a:ext cx="4061221" cy="5414962"/>
          </a:xfrm>
        </p:spPr>
      </p:pic>
      <p:sp>
        <p:nvSpPr>
          <p:cNvPr id="9" name="Marcador de texto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Apenas Tomamos el proyecto la problemática que se presento fue que las baterías del mismo </a:t>
            </a:r>
            <a:r>
              <a:rPr lang="es-AR" dirty="0" err="1" smtClean="0"/>
              <a:t>Samp</a:t>
            </a:r>
            <a:r>
              <a:rPr lang="es-AR" dirty="0" smtClean="0"/>
              <a:t>-E estaban </a:t>
            </a:r>
            <a:r>
              <a:rPr lang="es-AR" dirty="0" err="1" smtClean="0"/>
              <a:t>completamenete</a:t>
            </a:r>
            <a:r>
              <a:rPr lang="es-AR" dirty="0" smtClean="0"/>
              <a:t> fuera de servicio únicamente servían como contrapeso, ya que estas al contener grandes cantidades de plomo llegaba a pesar aproximadamente </a:t>
            </a:r>
            <a:r>
              <a:rPr lang="es-AR" dirty="0" smtClean="0"/>
              <a:t>500Kg.</a:t>
            </a:r>
            <a:endParaRPr lang="es-A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Esto se había </a:t>
            </a:r>
            <a:r>
              <a:rPr lang="es-AR" dirty="0" err="1" smtClean="0"/>
              <a:t>soluciónado</a:t>
            </a:r>
            <a:r>
              <a:rPr lang="es-AR" dirty="0" smtClean="0"/>
              <a:t> momentáneamente por la utilización de una baterías donadas a la escuela por </a:t>
            </a:r>
            <a:r>
              <a:rPr lang="es-AR" dirty="0" err="1" smtClean="0"/>
              <a:t>roverano</a:t>
            </a:r>
            <a:r>
              <a:rPr lang="es-AR" dirty="0" smtClean="0"/>
              <a:t>, Eran 2 baterías de 12v 240 </a:t>
            </a:r>
            <a:r>
              <a:rPr lang="es-AR" dirty="0" err="1" smtClean="0"/>
              <a:t>Amp</a:t>
            </a:r>
            <a:r>
              <a:rPr lang="es-AR" dirty="0" smtClean="0"/>
              <a:t>, que conectamos en serie para que le dieran los 24v que solicitaba el </a:t>
            </a:r>
            <a:r>
              <a:rPr lang="es-AR" dirty="0" err="1" smtClean="0"/>
              <a:t>Samp</a:t>
            </a:r>
            <a:r>
              <a:rPr lang="es-AR" dirty="0" smtClean="0"/>
              <a:t>-E para su correcto </a:t>
            </a:r>
            <a:r>
              <a:rPr lang="es-AR" dirty="0" smtClean="0"/>
              <a:t>funcionamiento.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903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3663" y="1275557"/>
            <a:ext cx="3932237" cy="559904"/>
          </a:xfrm>
        </p:spPr>
        <p:txBody>
          <a:bodyPr/>
          <a:lstStyle/>
          <a:p>
            <a:r>
              <a:rPr lang="es-AR" b="1" u="sng" dirty="0" smtClean="0"/>
              <a:t>Mangueras Hidráulicas</a:t>
            </a:r>
            <a:endParaRPr lang="es-AR" b="1" u="sng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532" y="250478"/>
            <a:ext cx="2490286" cy="3173758"/>
          </a:xfr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13663" y="2014400"/>
            <a:ext cx="3932237" cy="48736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Mientras se probaba el funcionamiento del sistema </a:t>
            </a:r>
            <a:r>
              <a:rPr lang="es-AR" dirty="0" err="1" smtClean="0"/>
              <a:t>hidraulico</a:t>
            </a:r>
            <a:r>
              <a:rPr lang="es-AR" dirty="0" smtClean="0"/>
              <a:t> que seria todo el sistema de carga del </a:t>
            </a:r>
            <a:r>
              <a:rPr lang="es-AR" dirty="0" err="1" smtClean="0"/>
              <a:t>Samp</a:t>
            </a:r>
            <a:r>
              <a:rPr lang="es-AR" dirty="0" smtClean="0"/>
              <a:t>-E, una de las mangueras no aguanto la presión y se rajo provocando también un perdida de aceite considerable.</a:t>
            </a:r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Por este motivo se decidió hacer el cambio de todas las mangueras hidráulicas del </a:t>
            </a:r>
            <a:r>
              <a:rPr lang="es-AR" dirty="0" err="1" smtClean="0"/>
              <a:t>Samp</a:t>
            </a:r>
            <a:r>
              <a:rPr lang="es-AR" dirty="0" smtClean="0"/>
              <a:t>-E, estas se removieron y fueron llevadas a </a:t>
            </a:r>
            <a:r>
              <a:rPr lang="es-AR" dirty="0" err="1" smtClean="0"/>
              <a:t>Autogomas</a:t>
            </a:r>
            <a:r>
              <a:rPr lang="es-AR" dirty="0" smtClean="0"/>
              <a:t> Bernal que las hicieron todas nuevas.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Luego de la puesta de mangueras tuvimos que purgar el tanque de aceito y volverlo a llenar con el aceite TELLUS S2 M de la empresa </a:t>
            </a:r>
            <a:r>
              <a:rPr lang="es-AR" dirty="0" smtClean="0"/>
              <a:t>Shell.</a:t>
            </a:r>
            <a:endParaRPr lang="es-A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</p:txBody>
      </p:sp>
      <p:sp>
        <p:nvSpPr>
          <p:cNvPr id="6" name="Flecha derecha 5"/>
          <p:cNvSpPr/>
          <p:nvPr/>
        </p:nvSpPr>
        <p:spPr>
          <a:xfrm>
            <a:off x="8103911" y="1656522"/>
            <a:ext cx="874644" cy="3578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649" y="248582"/>
            <a:ext cx="2584174" cy="31737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434" y="3521766"/>
            <a:ext cx="2412724" cy="321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1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59058" y="1075566"/>
            <a:ext cx="3932237" cy="642730"/>
          </a:xfrm>
        </p:spPr>
        <p:txBody>
          <a:bodyPr/>
          <a:lstStyle/>
          <a:p>
            <a:r>
              <a:rPr lang="es-AR" b="1" u="sng" dirty="0" smtClean="0"/>
              <a:t>Dirección Del </a:t>
            </a:r>
            <a:r>
              <a:rPr lang="es-AR" b="1" u="sng" dirty="0" err="1" smtClean="0"/>
              <a:t>Samp</a:t>
            </a:r>
            <a:r>
              <a:rPr lang="es-AR" b="1" u="sng" dirty="0" smtClean="0"/>
              <a:t>-E</a:t>
            </a:r>
            <a:endParaRPr lang="es-AR" b="1" u="sng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202" y="446088"/>
            <a:ext cx="4061221" cy="5414962"/>
          </a:xfr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7" y="1736034"/>
            <a:ext cx="3932237" cy="47611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Luego de reparar la Hidráulica se presento el siguiente problema la dirección.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Es un sistema de poleas  que sujeta desde el volante con una cadena acoplada a un cable de acero que viaja por las poleas pasando por todo el </a:t>
            </a:r>
            <a:r>
              <a:rPr lang="es-AR" dirty="0" err="1" smtClean="0"/>
              <a:t>Samp</a:t>
            </a:r>
            <a:r>
              <a:rPr lang="es-AR" dirty="0" smtClean="0"/>
              <a:t>-E hasta la rueda trasera.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A la hora de manejar el Montacargas por el taller una parte del cable de acero que se encuentra por abajo del mismo se salió de la polea guía y atascándose en un costado.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Esto lo pudimos arreglar retirando todo el cableado e instalándolo nuevamente este proceso tomo aproximadamente 2 a 3 semanas, Luego de la instalación no dio mas problemas.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4676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37353" y="1053547"/>
            <a:ext cx="3932237" cy="493643"/>
          </a:xfrm>
        </p:spPr>
        <p:txBody>
          <a:bodyPr>
            <a:normAutofit/>
          </a:bodyPr>
          <a:lstStyle/>
          <a:p>
            <a:r>
              <a:rPr lang="es-AR" b="1" u="sng" dirty="0" smtClean="0"/>
              <a:t>Trabajo de Chapa </a:t>
            </a:r>
            <a:endParaRPr lang="es-AR" b="1" u="sng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202" y="446088"/>
            <a:ext cx="4061221" cy="5414962"/>
          </a:xfr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7" y="1547190"/>
            <a:ext cx="3932237" cy="48006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dirty="0" smtClean="0"/>
              <a:t>Este se puede decir que fue uno de los trabajos mas laboriosos ya que el montacargas contaba con 2 capas de masilla y 3 capaz de pintura, y sumándole el oxido de los años.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dirty="0" smtClean="0"/>
              <a:t>Empezamos este trabajo removiendo mayoría de la pintura con removedor de pintura y espátulas, luego de quitar todo lo que se pudo con el removedor se paso la amoladora con un disco </a:t>
            </a:r>
            <a:r>
              <a:rPr lang="es-AR" dirty="0" err="1" smtClean="0"/>
              <a:t>flap</a:t>
            </a:r>
            <a:r>
              <a:rPr lang="es-AR" dirty="0" smtClean="0"/>
              <a:t> para retirar todo el excedente y poder poner la nueva capa de masilla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dirty="0" smtClean="0"/>
              <a:t>Al secar la masilla la lijamos con lijas 100 y 150 proporcionadas por la escuela y una lijadora orbital que era del padre de uno de los integrantes.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2691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546652"/>
          </a:xfrm>
        </p:spPr>
        <p:txBody>
          <a:bodyPr/>
          <a:lstStyle/>
          <a:p>
            <a:r>
              <a:rPr lang="es-AR" b="1" u="sng" dirty="0" smtClean="0"/>
              <a:t>Trabajo de Pintura</a:t>
            </a:r>
            <a:endParaRPr lang="es-AR" b="1" u="sng" dirty="0"/>
          </a:p>
        </p:txBody>
      </p:sp>
      <p:pic>
        <p:nvPicPr>
          <p:cNvPr id="5" name="WhatsApp Video 2024-11-27 at 11.08.36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6887" y="1000677"/>
            <a:ext cx="5261113" cy="4873625"/>
          </a:xfr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1534077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Al terminar de </a:t>
            </a:r>
            <a:r>
              <a:rPr lang="es-AR" dirty="0" err="1" smtClean="0"/>
              <a:t>masillar</a:t>
            </a:r>
            <a:r>
              <a:rPr lang="es-AR" dirty="0" smtClean="0"/>
              <a:t> todo el montacargas decidimos pasarle una pintura antioxidante como base antes de ponerle el color final.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El color naranja característico de </a:t>
            </a:r>
            <a:r>
              <a:rPr lang="es-AR" dirty="0" err="1" smtClean="0"/>
              <a:t>Samp</a:t>
            </a:r>
            <a:r>
              <a:rPr lang="es-AR" dirty="0" smtClean="0"/>
              <a:t>-E gracias a una pistola de pintura con compresor que fue proporcionada por el padre de uno de los integrantes del grupo con esta maquina se pudo pintar por completo el </a:t>
            </a:r>
            <a:r>
              <a:rPr lang="es-AR" dirty="0" err="1" smtClean="0"/>
              <a:t>Samp</a:t>
            </a:r>
            <a:r>
              <a:rPr lang="es-AR" dirty="0" smtClean="0"/>
              <a:t>-E de color naranja.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Los detalles en blanco y todo el sistema de carga pintado de negro fue necesario la utilización de pinceles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7771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1669774" y="1109111"/>
            <a:ext cx="9144000" cy="1090750"/>
          </a:xfrm>
        </p:spPr>
        <p:txBody>
          <a:bodyPr/>
          <a:lstStyle/>
          <a:p>
            <a:r>
              <a:rPr lang="es-AR" dirty="0" smtClean="0"/>
              <a:t>Y Que Ventajas Tiene?</a:t>
            </a:r>
            <a:endParaRPr lang="es-AR" dirty="0"/>
          </a:p>
        </p:txBody>
      </p:sp>
      <p:sp>
        <p:nvSpPr>
          <p:cNvPr id="7" name="Marcador de texto 6"/>
          <p:cNvSpPr>
            <a:spLocks noGrp="1"/>
          </p:cNvSpPr>
          <p:nvPr>
            <p:ph type="subTitle" idx="1"/>
          </p:nvPr>
        </p:nvSpPr>
        <p:spPr>
          <a:xfrm>
            <a:off x="1669774" y="2478155"/>
            <a:ext cx="9144000" cy="4121428"/>
          </a:xfrm>
        </p:spPr>
        <p:txBody>
          <a:bodyPr>
            <a:normAutofit fontScale="92500"/>
          </a:bodyPr>
          <a:lstStyle/>
          <a:p>
            <a:r>
              <a:rPr lang="es-AR" sz="2800" dirty="0" smtClean="0"/>
              <a:t>La ventaja del </a:t>
            </a:r>
            <a:r>
              <a:rPr lang="es-AR" sz="2800" dirty="0" err="1" smtClean="0"/>
              <a:t>Samp</a:t>
            </a:r>
            <a:r>
              <a:rPr lang="es-AR" sz="2800" dirty="0" smtClean="0"/>
              <a:t>-E sobre los demás montacargas autónomos que están en el mercado es el valor, mientras que un montacargas autónomo esta cotizando entre 20.000 a 50.000 Dólares </a:t>
            </a:r>
          </a:p>
          <a:p>
            <a:r>
              <a:rPr lang="es-AR" sz="2800" dirty="0" smtClean="0"/>
              <a:t>El </a:t>
            </a:r>
            <a:r>
              <a:rPr lang="es-AR" sz="2800" dirty="0" err="1" smtClean="0"/>
              <a:t>Samp</a:t>
            </a:r>
            <a:r>
              <a:rPr lang="es-AR" sz="2800" dirty="0" smtClean="0"/>
              <a:t>-E se le calculo un valor de costo entre la automatización y el mismo montacargas de 10.000 a 15.000 Dólares.</a:t>
            </a:r>
          </a:p>
          <a:p>
            <a:r>
              <a:rPr lang="es-AR" sz="2800" dirty="0" smtClean="0"/>
              <a:t>Aparte de esto cuenta con mas ventajas que se las enseñaremos a continuación.</a:t>
            </a:r>
          </a:p>
          <a:p>
            <a:endParaRPr lang="es-AR" sz="2800" dirty="0" smtClean="0"/>
          </a:p>
          <a:p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242039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E1B72-7E57-B231-173C-02A4162BC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52" y="432305"/>
            <a:ext cx="4038601" cy="2228074"/>
          </a:xfrm>
        </p:spPr>
        <p:txBody>
          <a:bodyPr>
            <a:normAutofit/>
          </a:bodyPr>
          <a:lstStyle/>
          <a:p>
            <a:pPr algn="ctr"/>
            <a:r>
              <a:rPr lang="es-ES" sz="3700" b="1" dirty="0"/>
              <a:t>Ventajas a la hora de utilizar el </a:t>
            </a:r>
            <a:r>
              <a:rPr lang="es-ES" sz="3700" b="1" dirty="0" err="1"/>
              <a:t>Samp</a:t>
            </a:r>
            <a:r>
              <a:rPr lang="es-ES" sz="3700" b="1" dirty="0"/>
              <a:t>-E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B265C2-8B0E-883A-5440-78BCDEAF4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939" y="2139269"/>
            <a:ext cx="3799425" cy="28037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300" b="1" dirty="0"/>
          </a:p>
          <a:p>
            <a:r>
              <a:rPr lang="en-US" sz="1700" dirty="0">
                <a:ea typeface="+mn-lt"/>
                <a:cs typeface="+mn-lt"/>
              </a:rPr>
              <a:t>Seguridad </a:t>
            </a:r>
            <a:r>
              <a:rPr lang="en-US" sz="1700" dirty="0" err="1">
                <a:ea typeface="+mn-lt"/>
                <a:cs typeface="+mn-lt"/>
              </a:rPr>
              <a:t>en</a:t>
            </a:r>
            <a:r>
              <a:rPr lang="en-US" sz="1700" dirty="0">
                <a:ea typeface="+mn-lt"/>
                <a:cs typeface="+mn-lt"/>
              </a:rPr>
              <a:t> el </a:t>
            </a:r>
            <a:r>
              <a:rPr lang="en-US" sz="1700" dirty="0" err="1">
                <a:ea typeface="+mn-lt"/>
                <a:cs typeface="+mn-lt"/>
              </a:rPr>
              <a:t>ámbito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laboral</a:t>
            </a:r>
            <a:endParaRPr lang="en-US" sz="1700" dirty="0"/>
          </a:p>
          <a:p>
            <a:r>
              <a:rPr lang="en-US" sz="1700" dirty="0" err="1">
                <a:ea typeface="+mn-lt"/>
                <a:cs typeface="+mn-lt"/>
              </a:rPr>
              <a:t>Optimización</a:t>
            </a:r>
            <a:r>
              <a:rPr lang="en-US" sz="1700" dirty="0">
                <a:ea typeface="+mn-lt"/>
                <a:cs typeface="+mn-lt"/>
              </a:rPr>
              <a:t> del </a:t>
            </a:r>
            <a:r>
              <a:rPr lang="en-US" sz="1700" dirty="0" err="1">
                <a:ea typeface="+mn-lt"/>
                <a:cs typeface="+mn-lt"/>
              </a:rPr>
              <a:t>tiempo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en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el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transporte</a:t>
            </a:r>
            <a:r>
              <a:rPr lang="en-US" sz="1700" dirty="0">
                <a:ea typeface="+mn-lt"/>
                <a:cs typeface="+mn-lt"/>
              </a:rPr>
              <a:t> de </a:t>
            </a:r>
            <a:r>
              <a:rPr lang="en-US" sz="1700" dirty="0" err="1">
                <a:ea typeface="+mn-lt"/>
                <a:cs typeface="+mn-lt"/>
              </a:rPr>
              <a:t>los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objetos</a:t>
            </a:r>
            <a:r>
              <a:rPr lang="en-US" sz="1700" dirty="0">
                <a:ea typeface="+mn-lt"/>
                <a:cs typeface="+mn-lt"/>
              </a:rPr>
              <a:t>.</a:t>
            </a:r>
            <a:endParaRPr lang="en-US" sz="1700" dirty="0"/>
          </a:p>
          <a:p>
            <a:r>
              <a:rPr lang="en-US" sz="1700" dirty="0">
                <a:ea typeface="+mn-lt"/>
                <a:cs typeface="+mn-lt"/>
              </a:rPr>
              <a:t>Ahorro de </a:t>
            </a:r>
            <a:r>
              <a:rPr lang="en-US" sz="1700" dirty="0" err="1">
                <a:ea typeface="+mn-lt"/>
                <a:cs typeface="+mn-lt"/>
              </a:rPr>
              <a:t>gasto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en</a:t>
            </a:r>
            <a:r>
              <a:rPr lang="en-US" sz="1700" dirty="0">
                <a:ea typeface="+mn-lt"/>
                <a:cs typeface="+mn-lt"/>
              </a:rPr>
              <a:t> mano de </a:t>
            </a:r>
            <a:r>
              <a:rPr lang="en-US" sz="1700" dirty="0" err="1">
                <a:ea typeface="+mn-lt"/>
                <a:cs typeface="+mn-lt"/>
              </a:rPr>
              <a:t>obra</a:t>
            </a:r>
            <a:endParaRPr lang="en-US" sz="1700" dirty="0" err="1"/>
          </a:p>
          <a:p>
            <a:r>
              <a:rPr lang="en-US" sz="1700" dirty="0" err="1">
                <a:ea typeface="+mn-lt"/>
                <a:cs typeface="+mn-lt"/>
              </a:rPr>
              <a:t>Minimización</a:t>
            </a:r>
            <a:r>
              <a:rPr lang="en-US" sz="1700" dirty="0">
                <a:ea typeface="+mn-lt"/>
                <a:cs typeface="+mn-lt"/>
              </a:rPr>
              <a:t> de </a:t>
            </a:r>
            <a:r>
              <a:rPr lang="en-US" sz="1700" dirty="0" err="1">
                <a:ea typeface="+mn-lt"/>
                <a:cs typeface="+mn-lt"/>
              </a:rPr>
              <a:t>riesgos</a:t>
            </a:r>
            <a:r>
              <a:rPr lang="en-US" sz="1700" dirty="0">
                <a:ea typeface="+mn-lt"/>
                <a:cs typeface="+mn-lt"/>
              </a:rPr>
              <a:t> a la hora de </a:t>
            </a:r>
            <a:r>
              <a:rPr lang="en-US" sz="1700" dirty="0" err="1">
                <a:ea typeface="+mn-lt"/>
                <a:cs typeface="+mn-lt"/>
              </a:rPr>
              <a:t>transportar</a:t>
            </a:r>
            <a:r>
              <a:rPr lang="en-US" sz="1700" dirty="0">
                <a:ea typeface="+mn-lt"/>
                <a:cs typeface="+mn-lt"/>
              </a:rPr>
              <a:t> cargas </a:t>
            </a:r>
            <a:r>
              <a:rPr lang="en-US" sz="1700" dirty="0" err="1">
                <a:ea typeface="+mn-lt"/>
                <a:cs typeface="+mn-lt"/>
              </a:rPr>
              <a:t>pesadas</a:t>
            </a:r>
            <a:endParaRPr lang="en-US" sz="1700" dirty="0" err="1"/>
          </a:p>
          <a:p>
            <a:r>
              <a:rPr lang="en-US" sz="1700" dirty="0" err="1">
                <a:ea typeface="+mn-lt"/>
                <a:cs typeface="+mn-lt"/>
              </a:rPr>
              <a:t>Incremento</a:t>
            </a:r>
            <a:r>
              <a:rPr lang="en-US" sz="1700" dirty="0">
                <a:ea typeface="+mn-lt"/>
                <a:cs typeface="+mn-lt"/>
              </a:rPr>
              <a:t> de la </a:t>
            </a:r>
            <a:r>
              <a:rPr lang="en-US" sz="1700" dirty="0" err="1">
                <a:ea typeface="+mn-lt"/>
                <a:cs typeface="+mn-lt"/>
              </a:rPr>
              <a:t>eficiencia</a:t>
            </a:r>
            <a:r>
              <a:rPr lang="en-US" sz="1700" dirty="0">
                <a:ea typeface="+mn-lt"/>
                <a:cs typeface="+mn-lt"/>
              </a:rPr>
              <a:t> de </a:t>
            </a:r>
            <a:r>
              <a:rPr lang="en-US" sz="1700" dirty="0" err="1">
                <a:ea typeface="+mn-lt"/>
                <a:cs typeface="+mn-lt"/>
              </a:rPr>
              <a:t>manera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personalizada</a:t>
            </a:r>
            <a:r>
              <a:rPr lang="en-US" sz="1700" dirty="0">
                <a:ea typeface="+mn-lt"/>
                <a:cs typeface="+mn-lt"/>
              </a:rPr>
              <a:t> </a:t>
            </a:r>
            <a:endParaRPr lang="en-US" sz="1700" dirty="0"/>
          </a:p>
          <a:p>
            <a:r>
              <a:rPr lang="en-US" sz="1700" dirty="0" err="1">
                <a:ea typeface="+mn-lt"/>
                <a:cs typeface="+mn-lt"/>
              </a:rPr>
              <a:t>Fiabilidad</a:t>
            </a:r>
            <a:endParaRPr lang="en-US" sz="1700" dirty="0" err="1"/>
          </a:p>
          <a:p>
            <a:r>
              <a:rPr lang="en-US" sz="1700" dirty="0">
                <a:ea typeface="+mn-lt"/>
                <a:cs typeface="+mn-lt"/>
              </a:rPr>
              <a:t>Transporte de 1500 kg </a:t>
            </a:r>
            <a:r>
              <a:rPr lang="en-US" sz="1700" dirty="0" err="1">
                <a:ea typeface="+mn-lt"/>
                <a:cs typeface="+mn-lt"/>
              </a:rPr>
              <a:t>optimizado</a:t>
            </a:r>
            <a:r>
              <a:rPr lang="en-US" sz="1700" dirty="0">
                <a:ea typeface="+mn-lt"/>
                <a:cs typeface="+mn-lt"/>
              </a:rPr>
              <a:t> </a:t>
            </a:r>
            <a:endParaRPr lang="en-US" sz="1700" dirty="0"/>
          </a:p>
          <a:p>
            <a:endParaRPr lang="en-US" sz="2000" dirty="0"/>
          </a:p>
        </p:txBody>
      </p:sp>
      <p:pic>
        <p:nvPicPr>
          <p:cNvPr id="4" name="Marcador de contenido 3" descr="Logotipo, Icono&#10;&#10;Descripción generada automáticamente">
            <a:extLst>
              <a:ext uri="{FF2B5EF4-FFF2-40B4-BE49-F238E27FC236}">
                <a16:creationId xmlns:a16="http://schemas.microsoft.com/office/drawing/2014/main" id="{30D2F142-A52F-CCBF-851F-DCCC4708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06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9677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6526" y="365125"/>
            <a:ext cx="5920409" cy="1460500"/>
          </a:xfrm>
        </p:spPr>
        <p:txBody>
          <a:bodyPr/>
          <a:lstStyle/>
          <a:p>
            <a:pPr algn="ctr"/>
            <a:r>
              <a:rPr lang="es-AR" dirty="0" smtClean="0"/>
              <a:t>!Gracias por su atención¡</a:t>
            </a:r>
            <a:br>
              <a:rPr lang="es-AR" dirty="0" smtClean="0"/>
            </a:br>
            <a:r>
              <a:rPr lang="es-AR" dirty="0" smtClean="0"/>
              <a:t>Nosotros Somos </a:t>
            </a:r>
            <a:r>
              <a:rPr lang="es-AR" b="1" dirty="0" err="1" smtClean="0"/>
              <a:t>Samp</a:t>
            </a:r>
            <a:r>
              <a:rPr lang="es-AR" b="1" dirty="0" smtClean="0"/>
              <a:t>-E</a:t>
            </a:r>
            <a:endParaRPr lang="es-AR" b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314" y="1825625"/>
            <a:ext cx="5088834" cy="4773958"/>
          </a:xfrm>
        </p:spPr>
      </p:pic>
    </p:spTree>
    <p:extLst>
      <p:ext uri="{BB962C8B-B14F-4D97-AF65-F5344CB8AC3E}">
        <p14:creationId xmlns:p14="http://schemas.microsoft.com/office/powerpoint/2010/main" val="152851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magen que contiene exterior, nieve, tren, hombre&#10;&#10;Descripción generada automáticamente">
            <a:extLst>
              <a:ext uri="{FF2B5EF4-FFF2-40B4-BE49-F238E27FC236}">
                <a16:creationId xmlns:a16="http://schemas.microsoft.com/office/drawing/2014/main" id="{DBA8DB0A-C247-77E6-74A9-A59B6DE34A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29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E51FC1-08C1-79C3-D1EA-60809F54C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s-ES" sz="2800" dirty="0"/>
              <a:t>¿</a:t>
            </a:r>
            <a:r>
              <a:rPr lang="es-ES" sz="2800"/>
              <a:t>Que</a:t>
            </a:r>
            <a:r>
              <a:rPr lang="es-ES" sz="2800" dirty="0"/>
              <a:t> objetivo tiene?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A7B158-C5B5-24CF-70B2-3083E063D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>
                <a:ea typeface="+mn-lt"/>
                <a:cs typeface="+mn-lt"/>
              </a:rPr>
              <a:t>El objetivo del montacargas eléctrico seguidor de líneas proporciona la facilidad/comodidad y seguridad de transporte ya sea en el ámbito aeroportuario como en un ámbito de almacenamiento .</a:t>
            </a:r>
            <a:endParaRPr lang="en-US" sz="1700"/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419807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¿Y Con Que Lo Logramos?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Lo logramos con todos los siguientes componentes que le vamos a mostrar a continuación de la siguiente diapositiva…</a:t>
            </a:r>
            <a:endParaRPr lang="es-AR" dirty="0"/>
          </a:p>
        </p:txBody>
      </p:sp>
      <p:sp>
        <p:nvSpPr>
          <p:cNvPr id="4" name="Rectángulo redondeado 3"/>
          <p:cNvSpPr/>
          <p:nvPr/>
        </p:nvSpPr>
        <p:spPr>
          <a:xfrm>
            <a:off x="1126435" y="2968487"/>
            <a:ext cx="8759687" cy="35118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SAMP-E</a:t>
            </a:r>
            <a:endParaRPr lang="es-AR" sz="1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60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1">
            <a:extLst>
              <a:ext uri="{FF2B5EF4-FFF2-40B4-BE49-F238E27FC236}">
                <a16:creationId xmlns:a16="http://schemas.microsoft.com/office/drawing/2014/main" id="{AC0725B8-7320-3D6B-EC12-F8F80A6E2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pPr marL="285750" indent="-285750">
              <a:buFont typeface="Arial"/>
              <a:buChar char="•"/>
            </a:pPr>
            <a:r>
              <a:rPr lang="es-ES" sz="3700" b="1" dirty="0"/>
              <a:t>Sensores Infrarrojos para el Seguimiento de Línea</a:t>
            </a:r>
            <a:endParaRPr lang="es-ES" sz="3700" dirty="0"/>
          </a:p>
          <a:p>
            <a:endParaRPr lang="es-ES" sz="3700" dirty="0"/>
          </a:p>
        </p:txBody>
      </p:sp>
      <p:sp>
        <p:nvSpPr>
          <p:cNvPr id="36" name="Content Placeholder 10">
            <a:extLst>
              <a:ext uri="{FF2B5EF4-FFF2-40B4-BE49-F238E27FC236}">
                <a16:creationId xmlns:a16="http://schemas.microsoft.com/office/drawing/2014/main" id="{2B47AA44-FAAD-B135-BAED-1BB41599A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1775792"/>
            <a:ext cx="4646905" cy="45805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dirty="0">
                <a:ea typeface="+mn-lt"/>
                <a:cs typeface="+mn-lt"/>
              </a:rPr>
              <a:t>Los </a:t>
            </a:r>
            <a:r>
              <a:rPr lang="en-US" sz="1600" dirty="0" err="1">
                <a:ea typeface="+mn-lt"/>
                <a:cs typeface="+mn-lt"/>
              </a:rPr>
              <a:t>sensores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infrarrojos</a:t>
            </a:r>
            <a:r>
              <a:rPr lang="en-US" sz="1600" dirty="0">
                <a:ea typeface="+mn-lt"/>
                <a:cs typeface="+mn-lt"/>
              </a:rPr>
              <a:t> (IR) </a:t>
            </a:r>
            <a:r>
              <a:rPr lang="en-US" sz="1600" dirty="0" err="1">
                <a:ea typeface="+mn-lt"/>
                <a:cs typeface="+mn-lt"/>
              </a:rPr>
              <a:t>juegan</a:t>
            </a:r>
            <a:r>
              <a:rPr lang="en-US" sz="1600" dirty="0">
                <a:ea typeface="+mn-lt"/>
                <a:cs typeface="+mn-lt"/>
              </a:rPr>
              <a:t> un </a:t>
            </a:r>
            <a:r>
              <a:rPr lang="en-US" sz="1600" dirty="0" err="1">
                <a:ea typeface="+mn-lt"/>
                <a:cs typeface="+mn-lt"/>
              </a:rPr>
              <a:t>papel</a:t>
            </a:r>
            <a:r>
              <a:rPr lang="en-US" sz="1600" dirty="0">
                <a:ea typeface="+mn-lt"/>
                <a:cs typeface="+mn-lt"/>
              </a:rPr>
              <a:t> fundamental </a:t>
            </a:r>
            <a:r>
              <a:rPr lang="en-US" sz="1600" dirty="0" err="1">
                <a:ea typeface="+mn-lt"/>
                <a:cs typeface="+mn-lt"/>
              </a:rPr>
              <a:t>en</a:t>
            </a:r>
            <a:r>
              <a:rPr lang="en-US" sz="1600" dirty="0">
                <a:ea typeface="+mn-lt"/>
                <a:cs typeface="+mn-lt"/>
              </a:rPr>
              <a:t> el </a:t>
            </a:r>
            <a:r>
              <a:rPr lang="en-US" sz="1600" dirty="0" err="1">
                <a:ea typeface="+mn-lt"/>
                <a:cs typeface="+mn-lt"/>
              </a:rPr>
              <a:t>seguimiento</a:t>
            </a:r>
            <a:r>
              <a:rPr lang="en-US" sz="1600" dirty="0">
                <a:ea typeface="+mn-lt"/>
                <a:cs typeface="+mn-lt"/>
              </a:rPr>
              <a:t> de la </a:t>
            </a:r>
            <a:r>
              <a:rPr lang="en-US" sz="1600" dirty="0" err="1">
                <a:ea typeface="+mn-lt"/>
                <a:cs typeface="+mn-lt"/>
              </a:rPr>
              <a:t>línea</a:t>
            </a:r>
            <a:r>
              <a:rPr lang="en-US" sz="1600" dirty="0">
                <a:ea typeface="+mn-lt"/>
                <a:cs typeface="+mn-lt"/>
              </a:rPr>
              <a:t> que define la </a:t>
            </a:r>
            <a:r>
              <a:rPr lang="en-US" sz="1600" dirty="0" err="1">
                <a:ea typeface="+mn-lt"/>
                <a:cs typeface="+mn-lt"/>
              </a:rPr>
              <a:t>ruta</a:t>
            </a:r>
            <a:r>
              <a:rPr lang="en-US" sz="1600" dirty="0">
                <a:ea typeface="+mn-lt"/>
                <a:cs typeface="+mn-lt"/>
              </a:rPr>
              <a:t> del </a:t>
            </a:r>
            <a:r>
              <a:rPr lang="en-US" sz="1600" dirty="0" err="1">
                <a:ea typeface="+mn-lt"/>
                <a:cs typeface="+mn-lt"/>
              </a:rPr>
              <a:t>montacargas</a:t>
            </a:r>
            <a:r>
              <a:rPr lang="en-US" sz="1600" dirty="0">
                <a:ea typeface="+mn-lt"/>
                <a:cs typeface="+mn-lt"/>
              </a:rPr>
              <a:t>. </a:t>
            </a:r>
            <a:r>
              <a:rPr lang="en-US" sz="1600" dirty="0" err="1">
                <a:ea typeface="+mn-lt"/>
                <a:cs typeface="+mn-lt"/>
              </a:rPr>
              <a:t>Estos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sensores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están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ubicados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estratégicamente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en</a:t>
            </a:r>
            <a:r>
              <a:rPr lang="en-US" sz="1600" dirty="0">
                <a:ea typeface="+mn-lt"/>
                <a:cs typeface="+mn-lt"/>
              </a:rPr>
              <a:t> la parte inferior del </a:t>
            </a:r>
            <a:r>
              <a:rPr lang="en-US" sz="1600" dirty="0" err="1">
                <a:ea typeface="+mn-lt"/>
                <a:cs typeface="+mn-lt"/>
              </a:rPr>
              <a:t>montacargas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detectar</a:t>
            </a:r>
            <a:r>
              <a:rPr lang="en-US" sz="1600" dirty="0">
                <a:ea typeface="+mn-lt"/>
                <a:cs typeface="+mn-lt"/>
              </a:rPr>
              <a:t> el </a:t>
            </a:r>
            <a:r>
              <a:rPr lang="en-US" sz="1600" dirty="0" err="1">
                <a:ea typeface="+mn-lt"/>
                <a:cs typeface="+mn-lt"/>
              </a:rPr>
              <a:t>contraste</a:t>
            </a:r>
            <a:r>
              <a:rPr lang="en-US" sz="1600" dirty="0">
                <a:ea typeface="+mn-lt"/>
                <a:cs typeface="+mn-lt"/>
              </a:rPr>
              <a:t> entre el </a:t>
            </a:r>
            <a:r>
              <a:rPr lang="en-US" sz="1600" dirty="0" err="1">
                <a:ea typeface="+mn-lt"/>
                <a:cs typeface="+mn-lt"/>
              </a:rPr>
              <a:t>suelo</a:t>
            </a:r>
            <a:r>
              <a:rPr lang="en-US" sz="1600" dirty="0">
                <a:ea typeface="+mn-lt"/>
                <a:cs typeface="+mn-lt"/>
              </a:rPr>
              <a:t> y la </a:t>
            </a:r>
            <a:r>
              <a:rPr lang="en-US" sz="1600" dirty="0" err="1">
                <a:ea typeface="+mn-lt"/>
                <a:cs typeface="+mn-lt"/>
              </a:rPr>
              <a:t>línea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guía</a:t>
            </a:r>
            <a:r>
              <a:rPr lang="en-US" sz="1600" dirty="0">
                <a:ea typeface="+mn-lt"/>
                <a:cs typeface="+mn-lt"/>
              </a:rPr>
              <a:t>, que </a:t>
            </a:r>
            <a:r>
              <a:rPr lang="en-US" sz="1600" dirty="0" err="1">
                <a:ea typeface="+mn-lt"/>
                <a:cs typeface="+mn-lt"/>
              </a:rPr>
              <a:t>generalmente</a:t>
            </a:r>
            <a:r>
              <a:rPr lang="en-US" sz="1600" dirty="0">
                <a:ea typeface="+mn-lt"/>
                <a:cs typeface="+mn-lt"/>
              </a:rPr>
              <a:t> es </a:t>
            </a:r>
            <a:r>
              <a:rPr lang="en-US" sz="1600" dirty="0" err="1">
                <a:ea typeface="+mn-lt"/>
                <a:cs typeface="+mn-lt"/>
              </a:rPr>
              <a:t>una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franja</a:t>
            </a:r>
            <a:r>
              <a:rPr lang="en-US" sz="1600" dirty="0">
                <a:ea typeface="+mn-lt"/>
                <a:cs typeface="+mn-lt"/>
              </a:rPr>
              <a:t> de color </a:t>
            </a:r>
            <a:r>
              <a:rPr lang="en-US" sz="1600" dirty="0" err="1">
                <a:ea typeface="+mn-lt"/>
                <a:cs typeface="+mn-lt"/>
              </a:rPr>
              <a:t>oscuro</a:t>
            </a:r>
            <a:r>
              <a:rPr lang="en-US" sz="1600" dirty="0">
                <a:ea typeface="+mn-lt"/>
                <a:cs typeface="+mn-lt"/>
              </a:rPr>
              <a:t> o </a:t>
            </a:r>
            <a:r>
              <a:rPr lang="en-US" sz="1600" dirty="0" err="1">
                <a:ea typeface="+mn-lt"/>
                <a:cs typeface="+mn-lt"/>
              </a:rPr>
              <a:t>reflectante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en</a:t>
            </a:r>
            <a:r>
              <a:rPr lang="en-US" sz="1600" dirty="0">
                <a:ea typeface="+mn-lt"/>
                <a:cs typeface="+mn-lt"/>
              </a:rPr>
              <a:t> el </a:t>
            </a:r>
            <a:r>
              <a:rPr lang="en-US" sz="1600" dirty="0" err="1">
                <a:ea typeface="+mn-lt"/>
                <a:cs typeface="+mn-lt"/>
              </a:rPr>
              <a:t>suelo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 dirty="0"/>
          </a:p>
          <a:p>
            <a:r>
              <a:rPr lang="en-US" sz="1600" b="1" dirty="0" err="1">
                <a:ea typeface="+mn-lt"/>
                <a:cs typeface="+mn-lt"/>
              </a:rPr>
              <a:t>Funcionamiento</a:t>
            </a:r>
            <a:r>
              <a:rPr lang="en-US" sz="1600" b="1" dirty="0">
                <a:ea typeface="+mn-lt"/>
                <a:cs typeface="+mn-lt"/>
              </a:rPr>
              <a:t>:</a:t>
            </a:r>
            <a:r>
              <a:rPr lang="en-US" sz="1600" dirty="0">
                <a:ea typeface="+mn-lt"/>
                <a:cs typeface="+mn-lt"/>
              </a:rPr>
              <a:t> Los </a:t>
            </a:r>
            <a:r>
              <a:rPr lang="en-US" sz="1600" dirty="0" err="1">
                <a:ea typeface="+mn-lt"/>
                <a:cs typeface="+mn-lt"/>
              </a:rPr>
              <a:t>sensores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infrarrojos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emiten</a:t>
            </a:r>
            <a:r>
              <a:rPr lang="en-US" sz="1600" dirty="0">
                <a:ea typeface="+mn-lt"/>
                <a:cs typeface="+mn-lt"/>
              </a:rPr>
              <a:t> luz </a:t>
            </a:r>
            <a:r>
              <a:rPr lang="en-US" sz="1600" dirty="0" err="1">
                <a:ea typeface="+mn-lt"/>
                <a:cs typeface="+mn-lt"/>
              </a:rPr>
              <a:t>en</a:t>
            </a:r>
            <a:r>
              <a:rPr lang="en-US" sz="1600" dirty="0">
                <a:ea typeface="+mn-lt"/>
                <a:cs typeface="+mn-lt"/>
              </a:rPr>
              <a:t> un </a:t>
            </a:r>
            <a:r>
              <a:rPr lang="en-US" sz="1600" dirty="0" err="1">
                <a:ea typeface="+mn-lt"/>
                <a:cs typeface="+mn-lt"/>
              </a:rPr>
              <a:t>espectro</a:t>
            </a:r>
            <a:r>
              <a:rPr lang="en-US" sz="1600" dirty="0">
                <a:ea typeface="+mn-lt"/>
                <a:cs typeface="+mn-lt"/>
              </a:rPr>
              <a:t> no visible y </a:t>
            </a:r>
            <a:r>
              <a:rPr lang="en-US" sz="1600" dirty="0" err="1">
                <a:ea typeface="+mn-lt"/>
                <a:cs typeface="+mn-lt"/>
              </a:rPr>
              <a:t>detectan</a:t>
            </a:r>
            <a:r>
              <a:rPr lang="en-US" sz="1600" dirty="0">
                <a:ea typeface="+mn-lt"/>
                <a:cs typeface="+mn-lt"/>
              </a:rPr>
              <a:t> la luz </a:t>
            </a:r>
            <a:r>
              <a:rPr lang="en-US" sz="1600" dirty="0" err="1">
                <a:ea typeface="+mn-lt"/>
                <a:cs typeface="+mn-lt"/>
              </a:rPr>
              <a:t>reflejada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vuelta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hacia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ellos</a:t>
            </a:r>
            <a:r>
              <a:rPr lang="en-US" sz="1600" dirty="0">
                <a:ea typeface="+mn-lt"/>
                <a:cs typeface="+mn-lt"/>
              </a:rPr>
              <a:t>. La luz se </a:t>
            </a:r>
            <a:r>
              <a:rPr lang="en-US" sz="1600" dirty="0" err="1">
                <a:ea typeface="+mn-lt"/>
                <a:cs typeface="+mn-lt"/>
              </a:rPr>
              <a:t>comporta</a:t>
            </a:r>
            <a:r>
              <a:rPr lang="en-US" sz="1600" dirty="0">
                <a:ea typeface="+mn-lt"/>
                <a:cs typeface="+mn-lt"/>
              </a:rPr>
              <a:t> de forma </a:t>
            </a:r>
            <a:r>
              <a:rPr lang="en-US" sz="1600" dirty="0" err="1">
                <a:ea typeface="+mn-lt"/>
                <a:cs typeface="+mn-lt"/>
              </a:rPr>
              <a:t>distinta</a:t>
            </a:r>
            <a:r>
              <a:rPr lang="en-US" sz="1600" dirty="0">
                <a:ea typeface="+mn-lt"/>
                <a:cs typeface="+mn-lt"/>
              </a:rPr>
              <a:t> al </a:t>
            </a:r>
            <a:r>
              <a:rPr lang="en-US" sz="1600" dirty="0" err="1">
                <a:ea typeface="+mn-lt"/>
                <a:cs typeface="+mn-lt"/>
              </a:rPr>
              <a:t>incidir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sobre</a:t>
            </a:r>
            <a:r>
              <a:rPr lang="en-US" sz="1600" dirty="0">
                <a:ea typeface="+mn-lt"/>
                <a:cs typeface="+mn-lt"/>
              </a:rPr>
              <a:t> la </a:t>
            </a:r>
            <a:r>
              <a:rPr lang="en-US" sz="1600" dirty="0" err="1">
                <a:ea typeface="+mn-lt"/>
                <a:cs typeface="+mn-lt"/>
              </a:rPr>
              <a:t>línea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guía</a:t>
            </a:r>
            <a:r>
              <a:rPr lang="en-US" sz="1600" dirty="0">
                <a:ea typeface="+mn-lt"/>
                <a:cs typeface="+mn-lt"/>
              </a:rPr>
              <a:t> y </a:t>
            </a:r>
            <a:r>
              <a:rPr lang="en-US" sz="1600" dirty="0" err="1">
                <a:ea typeface="+mn-lt"/>
                <a:cs typeface="+mn-lt"/>
              </a:rPr>
              <a:t>sobre</a:t>
            </a:r>
            <a:r>
              <a:rPr lang="en-US" sz="1600" dirty="0">
                <a:ea typeface="+mn-lt"/>
                <a:cs typeface="+mn-lt"/>
              </a:rPr>
              <a:t> el resto del </a:t>
            </a:r>
            <a:r>
              <a:rPr lang="en-US" sz="1600" dirty="0" err="1">
                <a:ea typeface="+mn-lt"/>
                <a:cs typeface="+mn-lt"/>
              </a:rPr>
              <a:t>suelo</a:t>
            </a:r>
            <a:r>
              <a:rPr lang="en-US" sz="1600" dirty="0">
                <a:ea typeface="+mn-lt"/>
                <a:cs typeface="+mn-lt"/>
              </a:rPr>
              <a:t>; </a:t>
            </a:r>
            <a:r>
              <a:rPr lang="en-US" sz="1600" dirty="0" err="1">
                <a:ea typeface="+mn-lt"/>
                <a:cs typeface="+mn-lt"/>
              </a:rPr>
              <a:t>esta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diferencia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reflectividad</a:t>
            </a:r>
            <a:r>
              <a:rPr lang="en-US" sz="1600" dirty="0">
                <a:ea typeface="+mn-lt"/>
                <a:cs typeface="+mn-lt"/>
              </a:rPr>
              <a:t> es lo que el sensor </a:t>
            </a:r>
            <a:r>
              <a:rPr lang="en-US" sz="1600" dirty="0" err="1">
                <a:ea typeface="+mn-lt"/>
                <a:cs typeface="+mn-lt"/>
              </a:rPr>
              <a:t>utiliza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detectar</a:t>
            </a:r>
            <a:r>
              <a:rPr lang="en-US" sz="1600" dirty="0">
                <a:ea typeface="+mn-lt"/>
                <a:cs typeface="+mn-lt"/>
              </a:rPr>
              <a:t> el </a:t>
            </a:r>
            <a:r>
              <a:rPr lang="en-US" sz="1600" dirty="0" err="1">
                <a:ea typeface="+mn-lt"/>
                <a:cs typeface="+mn-lt"/>
              </a:rPr>
              <a:t>camino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7" name="Marcador de contenido 6" descr="Imagen que contiene refrigerador&#10;&#10;Descripción generada automáticamente">
            <a:extLst>
              <a:ext uri="{FF2B5EF4-FFF2-40B4-BE49-F238E27FC236}">
                <a16:creationId xmlns:a16="http://schemas.microsoft.com/office/drawing/2014/main" id="{955EE103-5A62-9C20-6724-2A92ABD24E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85" r="1" b="12635"/>
          <a:stretch/>
        </p:blipFill>
        <p:spPr>
          <a:xfrm rot="-180000">
            <a:off x="6282143" y="-158505"/>
            <a:ext cx="6088448" cy="714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1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FFDC6-D845-9FED-1FD4-9A62487C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9" y="1"/>
            <a:ext cx="5403079" cy="201433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700" b="1" dirty="0">
                <a:ea typeface="+mj-lt"/>
                <a:cs typeface="+mj-lt"/>
              </a:rPr>
              <a:t>Sensores ultrasónicos para la evasión de obstáculos</a:t>
            </a:r>
            <a:endParaRPr lang="es-ES" sz="3700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901B1B-02C0-5943-AFB6-1D3D936C3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97" y="2470244"/>
            <a:ext cx="6043188" cy="438775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500" dirty="0">
                <a:ea typeface="+mn-lt"/>
                <a:cs typeface="+mn-lt"/>
              </a:rPr>
              <a:t>Los </a:t>
            </a:r>
            <a:r>
              <a:rPr lang="en-US" sz="1500" dirty="0" err="1">
                <a:ea typeface="+mn-lt"/>
                <a:cs typeface="+mn-lt"/>
              </a:rPr>
              <a:t>sensores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ultrasónicos</a:t>
            </a:r>
            <a:r>
              <a:rPr lang="en-US" sz="1500" dirty="0">
                <a:ea typeface="+mn-lt"/>
                <a:cs typeface="+mn-lt"/>
              </a:rPr>
              <a:t> se </a:t>
            </a:r>
            <a:r>
              <a:rPr lang="en-US" sz="1500" dirty="0" err="1">
                <a:ea typeface="+mn-lt"/>
                <a:cs typeface="+mn-lt"/>
              </a:rPr>
              <a:t>instalan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en</a:t>
            </a:r>
            <a:r>
              <a:rPr lang="en-US" sz="1500" dirty="0">
                <a:ea typeface="+mn-lt"/>
                <a:cs typeface="+mn-lt"/>
              </a:rPr>
              <a:t> la </a:t>
            </a:r>
            <a:r>
              <a:rPr lang="en-US" sz="1500" dirty="0" err="1">
                <a:ea typeface="+mn-lt"/>
                <a:cs typeface="+mn-lt"/>
              </a:rPr>
              <a:t>parte</a:t>
            </a:r>
            <a:r>
              <a:rPr lang="en-US" sz="1500" dirty="0">
                <a:ea typeface="+mn-lt"/>
                <a:cs typeface="+mn-lt"/>
              </a:rPr>
              <a:t> frontal del </a:t>
            </a:r>
            <a:r>
              <a:rPr lang="en-US" sz="1500" dirty="0" err="1">
                <a:ea typeface="+mn-lt"/>
                <a:cs typeface="+mn-lt"/>
              </a:rPr>
              <a:t>montacargas</a:t>
            </a:r>
            <a:r>
              <a:rPr lang="en-US" sz="1500" dirty="0">
                <a:ea typeface="+mn-lt"/>
                <a:cs typeface="+mn-lt"/>
              </a:rPr>
              <a:t> para </a:t>
            </a:r>
            <a:r>
              <a:rPr lang="en-US" sz="1500" dirty="0" err="1">
                <a:ea typeface="+mn-lt"/>
                <a:cs typeface="+mn-lt"/>
              </a:rPr>
              <a:t>detectar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posibles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obstáculos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en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el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entorno</a:t>
            </a:r>
            <a:r>
              <a:rPr lang="en-US" sz="1500" dirty="0">
                <a:ea typeface="+mn-lt"/>
                <a:cs typeface="+mn-lt"/>
              </a:rPr>
              <a:t>, lo que </a:t>
            </a:r>
            <a:r>
              <a:rPr lang="en-US" sz="1500" dirty="0" err="1">
                <a:ea typeface="+mn-lt"/>
                <a:cs typeface="+mn-lt"/>
              </a:rPr>
              <a:t>permite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evitar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colisiones</a:t>
            </a:r>
            <a:r>
              <a:rPr lang="en-US" sz="1500" dirty="0">
                <a:ea typeface="+mn-lt"/>
                <a:cs typeface="+mn-lt"/>
              </a:rPr>
              <a:t> y </a:t>
            </a:r>
            <a:r>
              <a:rPr lang="en-US" sz="1500" dirty="0" err="1">
                <a:ea typeface="+mn-lt"/>
                <a:cs typeface="+mn-lt"/>
              </a:rPr>
              <a:t>mejorar</a:t>
            </a:r>
            <a:r>
              <a:rPr lang="en-US" sz="1500" dirty="0">
                <a:ea typeface="+mn-lt"/>
                <a:cs typeface="+mn-lt"/>
              </a:rPr>
              <a:t> la </a:t>
            </a:r>
            <a:r>
              <a:rPr lang="en-US" sz="1500" dirty="0" err="1">
                <a:ea typeface="+mn-lt"/>
                <a:cs typeface="+mn-lt"/>
              </a:rPr>
              <a:t>seguridad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en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el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área</a:t>
            </a:r>
            <a:r>
              <a:rPr lang="en-US" sz="1500" dirty="0">
                <a:ea typeface="+mn-lt"/>
                <a:cs typeface="+mn-lt"/>
              </a:rPr>
              <a:t> de </a:t>
            </a:r>
            <a:r>
              <a:rPr lang="en-US" sz="1500" dirty="0" err="1">
                <a:ea typeface="+mn-lt"/>
                <a:cs typeface="+mn-lt"/>
              </a:rPr>
              <a:t>trabajo</a:t>
            </a:r>
            <a:r>
              <a:rPr lang="en-US" sz="1500" dirty="0">
                <a:ea typeface="+mn-lt"/>
                <a:cs typeface="+mn-lt"/>
              </a:rPr>
              <a:t>. </a:t>
            </a:r>
            <a:r>
              <a:rPr lang="en-US" sz="1500" dirty="0" err="1">
                <a:ea typeface="+mn-lt"/>
                <a:cs typeface="+mn-lt"/>
              </a:rPr>
              <a:t>Estos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sensores</a:t>
            </a:r>
            <a:r>
              <a:rPr lang="en-US" sz="1500" dirty="0">
                <a:ea typeface="+mn-lt"/>
                <a:cs typeface="+mn-lt"/>
              </a:rPr>
              <a:t> son </a:t>
            </a:r>
            <a:r>
              <a:rPr lang="en-US" sz="1500" dirty="0" err="1">
                <a:ea typeface="+mn-lt"/>
                <a:cs typeface="+mn-lt"/>
              </a:rPr>
              <a:t>muy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útiles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en</a:t>
            </a:r>
            <a:r>
              <a:rPr lang="en-US" sz="1500" dirty="0">
                <a:ea typeface="+mn-lt"/>
                <a:cs typeface="+mn-lt"/>
              </a:rPr>
              <a:t> ambientes </a:t>
            </a:r>
            <a:r>
              <a:rPr lang="en-US" sz="1500" dirty="0" err="1">
                <a:ea typeface="+mn-lt"/>
                <a:cs typeface="+mn-lt"/>
              </a:rPr>
              <a:t>dinámicos</a:t>
            </a:r>
            <a:r>
              <a:rPr lang="en-US" sz="1500" dirty="0">
                <a:ea typeface="+mn-lt"/>
                <a:cs typeface="+mn-lt"/>
              </a:rPr>
              <a:t>, </a:t>
            </a:r>
            <a:r>
              <a:rPr lang="en-US" sz="1500" dirty="0" err="1">
                <a:ea typeface="+mn-lt"/>
                <a:cs typeface="+mn-lt"/>
              </a:rPr>
              <a:t>como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aeropuertos</a:t>
            </a:r>
            <a:r>
              <a:rPr lang="en-US" sz="1500" dirty="0">
                <a:ea typeface="+mn-lt"/>
                <a:cs typeface="+mn-lt"/>
              </a:rPr>
              <a:t> o </a:t>
            </a:r>
            <a:r>
              <a:rPr lang="en-US" sz="1500" dirty="0" err="1">
                <a:ea typeface="+mn-lt"/>
                <a:cs typeface="+mn-lt"/>
              </a:rPr>
              <a:t>almacenes</a:t>
            </a:r>
            <a:r>
              <a:rPr lang="en-US" sz="1500" dirty="0">
                <a:ea typeface="+mn-lt"/>
                <a:cs typeface="+mn-lt"/>
              </a:rPr>
              <a:t>, </a:t>
            </a:r>
            <a:r>
              <a:rPr lang="en-US" sz="1500" dirty="0" err="1">
                <a:ea typeface="+mn-lt"/>
                <a:cs typeface="+mn-lt"/>
              </a:rPr>
              <a:t>donde</a:t>
            </a:r>
            <a:r>
              <a:rPr lang="en-US" sz="1500" dirty="0">
                <a:ea typeface="+mn-lt"/>
                <a:cs typeface="+mn-lt"/>
              </a:rPr>
              <a:t> hay </a:t>
            </a:r>
            <a:r>
              <a:rPr lang="en-US" sz="1500" dirty="0" err="1">
                <a:ea typeface="+mn-lt"/>
                <a:cs typeface="+mn-lt"/>
              </a:rPr>
              <a:t>tráfico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constante</a:t>
            </a:r>
            <a:r>
              <a:rPr lang="en-US" sz="1500" dirty="0">
                <a:ea typeface="+mn-lt"/>
                <a:cs typeface="+mn-lt"/>
              </a:rPr>
              <a:t> de personas y </a:t>
            </a:r>
            <a:r>
              <a:rPr lang="en-US" sz="1500" dirty="0" err="1">
                <a:ea typeface="+mn-lt"/>
                <a:cs typeface="+mn-lt"/>
              </a:rPr>
              <a:t>otros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vehículos</a:t>
            </a:r>
            <a:r>
              <a:rPr lang="en-US" sz="1500" dirty="0">
                <a:ea typeface="+mn-lt"/>
                <a:cs typeface="+mn-lt"/>
              </a:rPr>
              <a:t>.</a:t>
            </a:r>
            <a:endParaRPr lang="en-US" sz="1500" dirty="0"/>
          </a:p>
          <a:p>
            <a:r>
              <a:rPr lang="en-US" sz="1500" b="1" dirty="0" err="1">
                <a:ea typeface="+mn-lt"/>
                <a:cs typeface="+mn-lt"/>
              </a:rPr>
              <a:t>Funcionamiento</a:t>
            </a:r>
            <a:r>
              <a:rPr lang="en-US" sz="1500" b="1" dirty="0">
                <a:ea typeface="+mn-lt"/>
                <a:cs typeface="+mn-lt"/>
              </a:rPr>
              <a:t>:</a:t>
            </a:r>
            <a:r>
              <a:rPr lang="en-US" sz="1500" dirty="0">
                <a:ea typeface="+mn-lt"/>
                <a:cs typeface="+mn-lt"/>
              </a:rPr>
              <a:t> Los </a:t>
            </a:r>
            <a:r>
              <a:rPr lang="en-US" sz="1500" dirty="0" err="1">
                <a:ea typeface="+mn-lt"/>
                <a:cs typeface="+mn-lt"/>
              </a:rPr>
              <a:t>sensores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ultrasónicos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emiten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ondas</a:t>
            </a:r>
            <a:r>
              <a:rPr lang="en-US" sz="1500" dirty="0">
                <a:ea typeface="+mn-lt"/>
                <a:cs typeface="+mn-lt"/>
              </a:rPr>
              <a:t> de </a:t>
            </a:r>
            <a:r>
              <a:rPr lang="en-US" sz="1500" dirty="0" err="1">
                <a:ea typeface="+mn-lt"/>
                <a:cs typeface="+mn-lt"/>
              </a:rPr>
              <a:t>sonido</a:t>
            </a:r>
            <a:r>
              <a:rPr lang="en-US" sz="1500" dirty="0">
                <a:ea typeface="+mn-lt"/>
                <a:cs typeface="+mn-lt"/>
              </a:rPr>
              <a:t> a </a:t>
            </a:r>
            <a:r>
              <a:rPr lang="en-US" sz="1500" dirty="0" err="1">
                <a:ea typeface="+mn-lt"/>
                <a:cs typeface="+mn-lt"/>
              </a:rPr>
              <a:t>alta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frecuencia</a:t>
            </a:r>
            <a:r>
              <a:rPr lang="en-US" sz="1500" dirty="0">
                <a:ea typeface="+mn-lt"/>
                <a:cs typeface="+mn-lt"/>
              </a:rPr>
              <a:t>, las </a:t>
            </a:r>
            <a:r>
              <a:rPr lang="en-US" sz="1500" dirty="0" err="1">
                <a:ea typeface="+mn-lt"/>
                <a:cs typeface="+mn-lt"/>
              </a:rPr>
              <a:t>cuales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rebotan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en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objetos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cercanos</a:t>
            </a:r>
            <a:r>
              <a:rPr lang="en-US" sz="1500" dirty="0">
                <a:ea typeface="+mn-lt"/>
                <a:cs typeface="+mn-lt"/>
              </a:rPr>
              <a:t> y </a:t>
            </a:r>
            <a:r>
              <a:rPr lang="en-US" sz="1500" dirty="0" err="1">
                <a:ea typeface="+mn-lt"/>
                <a:cs typeface="+mn-lt"/>
              </a:rPr>
              <a:t>regresan</a:t>
            </a:r>
            <a:r>
              <a:rPr lang="en-US" sz="1500" dirty="0">
                <a:ea typeface="+mn-lt"/>
                <a:cs typeface="+mn-lt"/>
              </a:rPr>
              <a:t> al sensor. El </a:t>
            </a:r>
            <a:r>
              <a:rPr lang="en-US" sz="1500" dirty="0" err="1">
                <a:ea typeface="+mn-lt"/>
                <a:cs typeface="+mn-lt"/>
              </a:rPr>
              <a:t>tiempo</a:t>
            </a:r>
            <a:r>
              <a:rPr lang="en-US" sz="1500" dirty="0">
                <a:ea typeface="+mn-lt"/>
                <a:cs typeface="+mn-lt"/>
              </a:rPr>
              <a:t> que </a:t>
            </a:r>
            <a:r>
              <a:rPr lang="en-US" sz="1500" dirty="0" err="1">
                <a:ea typeface="+mn-lt"/>
                <a:cs typeface="+mn-lt"/>
              </a:rPr>
              <a:t>tarda</a:t>
            </a:r>
            <a:r>
              <a:rPr lang="en-US" sz="1500" dirty="0">
                <a:ea typeface="+mn-lt"/>
                <a:cs typeface="+mn-lt"/>
              </a:rPr>
              <a:t> la </a:t>
            </a:r>
            <a:r>
              <a:rPr lang="en-US" sz="1500" dirty="0" err="1">
                <a:ea typeface="+mn-lt"/>
                <a:cs typeface="+mn-lt"/>
              </a:rPr>
              <a:t>onda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en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regresar</a:t>
            </a:r>
            <a:r>
              <a:rPr lang="en-US" sz="1500" dirty="0">
                <a:ea typeface="+mn-lt"/>
                <a:cs typeface="+mn-lt"/>
              </a:rPr>
              <a:t> se </a:t>
            </a:r>
            <a:r>
              <a:rPr lang="en-US" sz="1500" dirty="0" err="1">
                <a:ea typeface="+mn-lt"/>
                <a:cs typeface="+mn-lt"/>
              </a:rPr>
              <a:t>convierte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en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una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medida</a:t>
            </a:r>
            <a:r>
              <a:rPr lang="en-US" sz="1500" dirty="0">
                <a:ea typeface="+mn-lt"/>
                <a:cs typeface="+mn-lt"/>
              </a:rPr>
              <a:t> de la </a:t>
            </a:r>
            <a:r>
              <a:rPr lang="en-US" sz="1500" dirty="0" err="1">
                <a:ea typeface="+mn-lt"/>
                <a:cs typeface="+mn-lt"/>
              </a:rPr>
              <a:t>distancia</a:t>
            </a:r>
            <a:r>
              <a:rPr lang="en-US" sz="1500" dirty="0">
                <a:ea typeface="+mn-lt"/>
                <a:cs typeface="+mn-lt"/>
              </a:rPr>
              <a:t> entre </a:t>
            </a:r>
            <a:r>
              <a:rPr lang="en-US" sz="1500" dirty="0" err="1">
                <a:ea typeface="+mn-lt"/>
                <a:cs typeface="+mn-lt"/>
              </a:rPr>
              <a:t>el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montacargas</a:t>
            </a:r>
            <a:r>
              <a:rPr lang="en-US" sz="1500" dirty="0">
                <a:ea typeface="+mn-lt"/>
                <a:cs typeface="+mn-lt"/>
              </a:rPr>
              <a:t> y </a:t>
            </a:r>
            <a:r>
              <a:rPr lang="en-US" sz="1500" dirty="0" err="1">
                <a:ea typeface="+mn-lt"/>
                <a:cs typeface="+mn-lt"/>
              </a:rPr>
              <a:t>el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objeto</a:t>
            </a:r>
            <a:r>
              <a:rPr lang="en-US" sz="1500" dirty="0">
                <a:ea typeface="+mn-lt"/>
                <a:cs typeface="+mn-lt"/>
              </a:rPr>
              <a:t>.</a:t>
            </a:r>
            <a:endParaRPr lang="en-US" sz="1500" dirty="0"/>
          </a:p>
          <a:p>
            <a:r>
              <a:rPr lang="en-US" sz="1500" b="1" dirty="0" err="1">
                <a:ea typeface="+mn-lt"/>
                <a:cs typeface="+mn-lt"/>
              </a:rPr>
              <a:t>Detección</a:t>
            </a:r>
            <a:r>
              <a:rPr lang="en-US" sz="1500" b="1" dirty="0">
                <a:ea typeface="+mn-lt"/>
                <a:cs typeface="+mn-lt"/>
              </a:rPr>
              <a:t> y </a:t>
            </a:r>
            <a:r>
              <a:rPr lang="en-US" sz="1500" b="1" dirty="0" err="1">
                <a:ea typeface="+mn-lt"/>
                <a:cs typeface="+mn-lt"/>
              </a:rPr>
              <a:t>respuesta</a:t>
            </a:r>
            <a:r>
              <a:rPr lang="en-US" sz="1500" b="1" dirty="0">
                <a:ea typeface="+mn-lt"/>
                <a:cs typeface="+mn-lt"/>
              </a:rPr>
              <a:t>: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Cuando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el</a:t>
            </a:r>
            <a:r>
              <a:rPr lang="en-US" sz="1500" dirty="0">
                <a:ea typeface="+mn-lt"/>
                <a:cs typeface="+mn-lt"/>
              </a:rPr>
              <a:t> sensor </a:t>
            </a:r>
            <a:r>
              <a:rPr lang="en-US" sz="1500" dirty="0" err="1">
                <a:ea typeface="+mn-lt"/>
                <a:cs typeface="+mn-lt"/>
              </a:rPr>
              <a:t>ultrasónico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detecta</a:t>
            </a:r>
            <a:r>
              <a:rPr lang="en-US" sz="1500" dirty="0">
                <a:ea typeface="+mn-lt"/>
                <a:cs typeface="+mn-lt"/>
              </a:rPr>
              <a:t> un </a:t>
            </a:r>
            <a:r>
              <a:rPr lang="en-US" sz="1500" dirty="0" err="1">
                <a:ea typeface="+mn-lt"/>
                <a:cs typeface="+mn-lt"/>
              </a:rPr>
              <a:t>obstáculo</a:t>
            </a:r>
            <a:r>
              <a:rPr lang="en-US" sz="1500" dirty="0">
                <a:ea typeface="+mn-lt"/>
                <a:cs typeface="+mn-lt"/>
              </a:rPr>
              <a:t> a </a:t>
            </a:r>
            <a:r>
              <a:rPr lang="en-US" sz="1500" dirty="0" err="1">
                <a:ea typeface="+mn-lt"/>
                <a:cs typeface="+mn-lt"/>
              </a:rPr>
              <a:t>una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distancia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crítica</a:t>
            </a:r>
            <a:r>
              <a:rPr lang="en-US" sz="1500" dirty="0">
                <a:ea typeface="+mn-lt"/>
                <a:cs typeface="+mn-lt"/>
              </a:rPr>
              <a:t> (</a:t>
            </a:r>
            <a:r>
              <a:rPr lang="en-US" sz="1500" dirty="0" err="1">
                <a:ea typeface="+mn-lt"/>
                <a:cs typeface="+mn-lt"/>
              </a:rPr>
              <a:t>por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ejemplo</a:t>
            </a:r>
            <a:r>
              <a:rPr lang="en-US" sz="1500" dirty="0">
                <a:ea typeface="+mn-lt"/>
                <a:cs typeface="+mn-lt"/>
              </a:rPr>
              <a:t>, </a:t>
            </a:r>
            <a:r>
              <a:rPr lang="en-US" sz="1500" dirty="0" err="1">
                <a:ea typeface="+mn-lt"/>
                <a:cs typeface="+mn-lt"/>
              </a:rPr>
              <a:t>menos</a:t>
            </a:r>
            <a:r>
              <a:rPr lang="en-US" sz="1500" dirty="0">
                <a:ea typeface="+mn-lt"/>
                <a:cs typeface="+mn-lt"/>
              </a:rPr>
              <a:t> de 1 metro), </a:t>
            </a:r>
            <a:r>
              <a:rPr lang="en-US" sz="1500" dirty="0" err="1">
                <a:ea typeface="+mn-lt"/>
                <a:cs typeface="+mn-lt"/>
              </a:rPr>
              <a:t>el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sistema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envía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una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señal</a:t>
            </a:r>
            <a:r>
              <a:rPr lang="en-US" sz="1500" dirty="0">
                <a:ea typeface="+mn-lt"/>
                <a:cs typeface="+mn-lt"/>
              </a:rPr>
              <a:t> de </a:t>
            </a:r>
            <a:r>
              <a:rPr lang="en-US" sz="1500" dirty="0" err="1">
                <a:ea typeface="+mn-lt"/>
                <a:cs typeface="+mn-lt"/>
              </a:rPr>
              <a:t>advertencia</a:t>
            </a:r>
            <a:r>
              <a:rPr lang="en-US" sz="1500" dirty="0">
                <a:ea typeface="+mn-lt"/>
                <a:cs typeface="+mn-lt"/>
              </a:rPr>
              <a:t> para </a:t>
            </a:r>
            <a:r>
              <a:rPr lang="en-US" sz="1500" dirty="0" err="1">
                <a:ea typeface="+mn-lt"/>
                <a:cs typeface="+mn-lt"/>
              </a:rPr>
              <a:t>reducir</a:t>
            </a:r>
            <a:r>
              <a:rPr lang="en-US" sz="1500" dirty="0">
                <a:ea typeface="+mn-lt"/>
                <a:cs typeface="+mn-lt"/>
              </a:rPr>
              <a:t> la </a:t>
            </a:r>
            <a:r>
              <a:rPr lang="en-US" sz="1500" dirty="0" err="1">
                <a:ea typeface="+mn-lt"/>
                <a:cs typeface="+mn-lt"/>
              </a:rPr>
              <a:t>velocidad</a:t>
            </a:r>
            <a:r>
              <a:rPr lang="en-US" sz="1500" dirty="0">
                <a:ea typeface="+mn-lt"/>
                <a:cs typeface="+mn-lt"/>
              </a:rPr>
              <a:t> o </a:t>
            </a:r>
            <a:r>
              <a:rPr lang="en-US" sz="1500" dirty="0" err="1">
                <a:ea typeface="+mn-lt"/>
                <a:cs typeface="+mn-lt"/>
              </a:rPr>
              <a:t>detener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el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montacargas</a:t>
            </a:r>
            <a:r>
              <a:rPr lang="en-US" sz="1500" dirty="0">
                <a:ea typeface="+mn-lt"/>
                <a:cs typeface="+mn-lt"/>
              </a:rPr>
              <a:t>, </a:t>
            </a:r>
            <a:r>
              <a:rPr lang="en-US" sz="1500" dirty="0" err="1">
                <a:ea typeface="+mn-lt"/>
                <a:cs typeface="+mn-lt"/>
              </a:rPr>
              <a:t>dependiendo</a:t>
            </a:r>
            <a:r>
              <a:rPr lang="en-US" sz="1500" dirty="0">
                <a:ea typeface="+mn-lt"/>
                <a:cs typeface="+mn-lt"/>
              </a:rPr>
              <a:t> de la </a:t>
            </a:r>
            <a:r>
              <a:rPr lang="en-US" sz="1500" dirty="0" err="1">
                <a:ea typeface="+mn-lt"/>
                <a:cs typeface="+mn-lt"/>
              </a:rPr>
              <a:t>proximidad</a:t>
            </a:r>
            <a:r>
              <a:rPr lang="en-US" sz="1500" dirty="0">
                <a:ea typeface="+mn-lt"/>
                <a:cs typeface="+mn-lt"/>
              </a:rPr>
              <a:t> del </a:t>
            </a:r>
            <a:r>
              <a:rPr lang="en-US" sz="1500" dirty="0" err="1">
                <a:ea typeface="+mn-lt"/>
                <a:cs typeface="+mn-lt"/>
              </a:rPr>
              <a:t>obstáculo</a:t>
            </a:r>
            <a:r>
              <a:rPr lang="en-US" sz="1500" dirty="0">
                <a:ea typeface="+mn-lt"/>
                <a:cs typeface="+mn-lt"/>
              </a:rPr>
              <a:t>. Esta </a:t>
            </a:r>
            <a:r>
              <a:rPr lang="en-US" sz="1500" dirty="0" err="1">
                <a:ea typeface="+mn-lt"/>
                <a:cs typeface="+mn-lt"/>
              </a:rPr>
              <a:t>respuesta</a:t>
            </a:r>
            <a:r>
              <a:rPr lang="en-US" sz="1500" dirty="0">
                <a:ea typeface="+mn-lt"/>
                <a:cs typeface="+mn-lt"/>
              </a:rPr>
              <a:t> es </a:t>
            </a:r>
            <a:r>
              <a:rPr lang="en-US" sz="1500" dirty="0" err="1">
                <a:ea typeface="+mn-lt"/>
                <a:cs typeface="+mn-lt"/>
              </a:rPr>
              <a:t>rápida</a:t>
            </a:r>
            <a:r>
              <a:rPr lang="en-US" sz="1500" dirty="0">
                <a:ea typeface="+mn-lt"/>
                <a:cs typeface="+mn-lt"/>
              </a:rPr>
              <a:t> y </a:t>
            </a:r>
            <a:r>
              <a:rPr lang="en-US" sz="1500" dirty="0" err="1">
                <a:ea typeface="+mn-lt"/>
                <a:cs typeface="+mn-lt"/>
              </a:rPr>
              <a:t>automática</a:t>
            </a:r>
            <a:r>
              <a:rPr lang="en-US" sz="1500" dirty="0">
                <a:ea typeface="+mn-lt"/>
                <a:cs typeface="+mn-lt"/>
              </a:rPr>
              <a:t>, </a:t>
            </a:r>
            <a:r>
              <a:rPr lang="en-US" sz="1500" dirty="0" err="1">
                <a:ea typeface="+mn-lt"/>
                <a:cs typeface="+mn-lt"/>
              </a:rPr>
              <a:t>reduciendo</a:t>
            </a:r>
            <a:r>
              <a:rPr lang="en-US" sz="1500" dirty="0">
                <a:ea typeface="+mn-lt"/>
                <a:cs typeface="+mn-lt"/>
              </a:rPr>
              <a:t> la </a:t>
            </a:r>
            <a:r>
              <a:rPr lang="en-US" sz="1500" dirty="0" err="1">
                <a:ea typeface="+mn-lt"/>
                <a:cs typeface="+mn-lt"/>
              </a:rPr>
              <a:t>posibilidad</a:t>
            </a:r>
            <a:r>
              <a:rPr lang="en-US" sz="1500" dirty="0">
                <a:ea typeface="+mn-lt"/>
                <a:cs typeface="+mn-lt"/>
              </a:rPr>
              <a:t> de </a:t>
            </a:r>
            <a:r>
              <a:rPr lang="en-US" sz="1500" dirty="0" err="1">
                <a:ea typeface="+mn-lt"/>
                <a:cs typeface="+mn-lt"/>
              </a:rPr>
              <a:t>colisiones</a:t>
            </a:r>
            <a:r>
              <a:rPr lang="en-US" sz="1500" dirty="0">
                <a:ea typeface="+mn-lt"/>
                <a:cs typeface="+mn-lt"/>
              </a:rPr>
              <a:t>.</a:t>
            </a:r>
            <a:endParaRPr lang="en-US" sz="1500" dirty="0"/>
          </a:p>
          <a:p>
            <a:endParaRPr lang="en-US" sz="2000" dirty="0"/>
          </a:p>
        </p:txBody>
      </p:sp>
      <p:pic>
        <p:nvPicPr>
          <p:cNvPr id="4" name="Marcador de contenido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C07BFEC-7D43-887F-B2EE-C3D468CF80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289"/>
          <a:stretch/>
        </p:blipFill>
        <p:spPr>
          <a:xfrm>
            <a:off x="6228522" y="769975"/>
            <a:ext cx="5201675" cy="531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3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magen que contiene viejo&#10;&#10;Descripción generada automáticamente">
            <a:extLst>
              <a:ext uri="{FF2B5EF4-FFF2-40B4-BE49-F238E27FC236}">
                <a16:creationId xmlns:a16="http://schemas.microsoft.com/office/drawing/2014/main" id="{B001DD1A-C0BE-218C-8433-9D60553B26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30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901AABA-A4D3-06BA-3EA6-FA9F8B36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pPr algn="ctr"/>
            <a:r>
              <a:rPr lang="es-ES" sz="3700" b="1" dirty="0" smtClean="0"/>
              <a:t>Servo Motor</a:t>
            </a:r>
            <a:endParaRPr lang="es-ES" dirty="0"/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2B410B57-776F-B6E2-4B1C-1E813FB24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4131" y="1537252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1800" dirty="0" smtClean="0">
                <a:ea typeface="+mn-lt"/>
                <a:cs typeface="+mn-lt"/>
              </a:rPr>
              <a:t>El Servo Motor se </a:t>
            </a:r>
            <a:r>
              <a:rPr lang="en-US" dirty="0" err="1" smtClean="0">
                <a:ea typeface="+mn-lt"/>
                <a:cs typeface="+mn-lt"/>
              </a:rPr>
              <a:t>ubica</a:t>
            </a:r>
            <a:r>
              <a:rPr lang="en-US" dirty="0" smtClean="0">
                <a:ea typeface="+mn-lt"/>
                <a:cs typeface="+mn-lt"/>
              </a:rPr>
              <a:t> </a:t>
            </a:r>
            <a:r>
              <a:rPr lang="en-US" dirty="0" err="1" smtClean="0">
                <a:ea typeface="+mn-lt"/>
                <a:cs typeface="+mn-lt"/>
              </a:rPr>
              <a:t>en</a:t>
            </a:r>
            <a:r>
              <a:rPr lang="en-US" dirty="0" smtClean="0">
                <a:ea typeface="+mn-lt"/>
                <a:cs typeface="+mn-lt"/>
              </a:rPr>
              <a:t> el piñon del volante </a:t>
            </a:r>
            <a:r>
              <a:rPr lang="en-US" dirty="0" err="1" smtClean="0">
                <a:ea typeface="+mn-lt"/>
                <a:cs typeface="+mn-lt"/>
              </a:rPr>
              <a:t>donde</a:t>
            </a:r>
            <a:r>
              <a:rPr lang="en-US" dirty="0" smtClean="0">
                <a:ea typeface="+mn-lt"/>
                <a:cs typeface="+mn-lt"/>
              </a:rPr>
              <a:t> se </a:t>
            </a:r>
            <a:r>
              <a:rPr lang="en-US" dirty="0" err="1" smtClean="0">
                <a:ea typeface="+mn-lt"/>
                <a:cs typeface="+mn-lt"/>
              </a:rPr>
              <a:t>encarga</a:t>
            </a:r>
            <a:r>
              <a:rPr lang="en-US" dirty="0" smtClean="0">
                <a:ea typeface="+mn-lt"/>
                <a:cs typeface="+mn-lt"/>
              </a:rPr>
              <a:t> de </a:t>
            </a:r>
            <a:r>
              <a:rPr lang="en-US" dirty="0" err="1" smtClean="0">
                <a:ea typeface="+mn-lt"/>
                <a:cs typeface="+mn-lt"/>
              </a:rPr>
              <a:t>dirigir</a:t>
            </a:r>
            <a:r>
              <a:rPr lang="en-US" dirty="0" smtClean="0">
                <a:ea typeface="+mn-lt"/>
                <a:cs typeface="+mn-lt"/>
              </a:rPr>
              <a:t> el </a:t>
            </a:r>
            <a:r>
              <a:rPr lang="en-US" dirty="0" err="1" smtClean="0">
                <a:ea typeface="+mn-lt"/>
                <a:cs typeface="+mn-lt"/>
              </a:rPr>
              <a:t>sentido</a:t>
            </a:r>
            <a:r>
              <a:rPr lang="en-US" dirty="0" smtClean="0">
                <a:ea typeface="+mn-lt"/>
                <a:cs typeface="+mn-lt"/>
              </a:rPr>
              <a:t> del </a:t>
            </a:r>
            <a:r>
              <a:rPr lang="en-US" dirty="0" err="1" smtClean="0">
                <a:ea typeface="+mn-lt"/>
                <a:cs typeface="+mn-lt"/>
              </a:rPr>
              <a:t>montacargas</a:t>
            </a:r>
            <a:r>
              <a:rPr lang="en-US" sz="1800" dirty="0" smtClean="0">
                <a:ea typeface="+mn-lt"/>
                <a:cs typeface="+mn-lt"/>
              </a:rPr>
              <a:t>.</a:t>
            </a:r>
          </a:p>
          <a:p>
            <a:r>
              <a:rPr lang="en-US" dirty="0" err="1" smtClean="0">
                <a:ea typeface="+mn-lt"/>
                <a:cs typeface="+mn-lt"/>
              </a:rPr>
              <a:t>Dependiendo</a:t>
            </a:r>
            <a:r>
              <a:rPr lang="en-US" dirty="0" smtClean="0">
                <a:ea typeface="+mn-lt"/>
                <a:cs typeface="+mn-lt"/>
              </a:rPr>
              <a:t> de lo que le </a:t>
            </a:r>
            <a:r>
              <a:rPr lang="en-US" dirty="0" err="1" smtClean="0">
                <a:ea typeface="+mn-lt"/>
                <a:cs typeface="+mn-lt"/>
              </a:rPr>
              <a:t>dicte</a:t>
            </a:r>
            <a:r>
              <a:rPr lang="en-US" dirty="0" smtClean="0">
                <a:ea typeface="+mn-lt"/>
                <a:cs typeface="+mn-lt"/>
              </a:rPr>
              <a:t> el </a:t>
            </a:r>
            <a:r>
              <a:rPr lang="en-US" dirty="0" err="1" smtClean="0">
                <a:ea typeface="+mn-lt"/>
                <a:cs typeface="+mn-lt"/>
              </a:rPr>
              <a:t>codigo</a:t>
            </a:r>
            <a:r>
              <a:rPr lang="en-US" dirty="0" smtClean="0">
                <a:ea typeface="+mn-lt"/>
                <a:cs typeface="+mn-lt"/>
              </a:rPr>
              <a:t> el </a:t>
            </a:r>
            <a:r>
              <a:rPr lang="en-US" dirty="0" err="1" smtClean="0">
                <a:ea typeface="+mn-lt"/>
                <a:cs typeface="+mn-lt"/>
              </a:rPr>
              <a:t>sevo</a:t>
            </a:r>
            <a:r>
              <a:rPr lang="en-US" dirty="0" smtClean="0">
                <a:ea typeface="+mn-lt"/>
                <a:cs typeface="+mn-lt"/>
              </a:rPr>
              <a:t> motor </a:t>
            </a:r>
            <a:r>
              <a:rPr lang="en-US" dirty="0" err="1" smtClean="0">
                <a:ea typeface="+mn-lt"/>
                <a:cs typeface="+mn-lt"/>
              </a:rPr>
              <a:t>actuara</a:t>
            </a:r>
            <a:r>
              <a:rPr lang="en-US" dirty="0" smtClean="0">
                <a:ea typeface="+mn-lt"/>
                <a:cs typeface="+mn-lt"/>
              </a:rPr>
              <a:t> </a:t>
            </a:r>
            <a:r>
              <a:rPr lang="en-US" dirty="0" err="1" smtClean="0">
                <a:ea typeface="+mn-lt"/>
                <a:cs typeface="+mn-lt"/>
              </a:rPr>
              <a:t>girando</a:t>
            </a:r>
            <a:r>
              <a:rPr lang="en-US" dirty="0" smtClean="0">
                <a:ea typeface="+mn-lt"/>
                <a:cs typeface="+mn-lt"/>
              </a:rPr>
              <a:t> </a:t>
            </a:r>
            <a:r>
              <a:rPr lang="en-US" dirty="0" err="1" smtClean="0">
                <a:ea typeface="+mn-lt"/>
                <a:cs typeface="+mn-lt"/>
              </a:rPr>
              <a:t>hacia</a:t>
            </a:r>
            <a:r>
              <a:rPr lang="en-US" dirty="0" smtClean="0">
                <a:ea typeface="+mn-lt"/>
                <a:cs typeface="+mn-lt"/>
              </a:rPr>
              <a:t> un </a:t>
            </a:r>
            <a:r>
              <a:rPr lang="en-US" dirty="0" err="1" smtClean="0">
                <a:ea typeface="+mn-lt"/>
                <a:cs typeface="+mn-lt"/>
              </a:rPr>
              <a:t>sentido</a:t>
            </a:r>
            <a:r>
              <a:rPr lang="en-US" dirty="0" smtClean="0">
                <a:ea typeface="+mn-lt"/>
                <a:cs typeface="+mn-lt"/>
              </a:rPr>
              <a:t> o </a:t>
            </a:r>
            <a:r>
              <a:rPr lang="en-US" dirty="0" err="1" smtClean="0">
                <a:ea typeface="+mn-lt"/>
                <a:cs typeface="+mn-lt"/>
              </a:rPr>
              <a:t>hacia</a:t>
            </a:r>
            <a:r>
              <a:rPr lang="en-US" dirty="0" smtClean="0">
                <a:ea typeface="+mn-lt"/>
                <a:cs typeface="+mn-lt"/>
              </a:rPr>
              <a:t> el </a:t>
            </a:r>
            <a:r>
              <a:rPr lang="en-US" dirty="0" err="1" smtClean="0">
                <a:ea typeface="+mn-lt"/>
                <a:cs typeface="+mn-lt"/>
              </a:rPr>
              <a:t>otro</a:t>
            </a:r>
            <a:endParaRPr lang="en-US" sz="1800" dirty="0" smtClean="0">
              <a:ea typeface="+mn-lt"/>
              <a:cs typeface="+mn-lt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571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57241-9E63-FB93-4DDA-9245A51A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67" y="-6158"/>
            <a:ext cx="4268119" cy="6862732"/>
          </a:xfrm>
        </p:spPr>
        <p:txBody>
          <a:bodyPr anchor="ctr">
            <a:normAutofit/>
          </a:bodyPr>
          <a:lstStyle/>
          <a:p>
            <a:pPr algn="ctr"/>
            <a:r>
              <a:rPr lang="es-ES" sz="5400" dirty="0"/>
              <a:t>Resumen De Sensores</a:t>
            </a:r>
            <a:endParaRPr lang="es-ES" dirty="0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94666225-A065-1180-5D93-D56E881B6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3266182"/>
            <a:ext cx="6894576" cy="224799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700" dirty="0">
                <a:ea typeface="+mn-lt"/>
                <a:cs typeface="+mn-lt"/>
              </a:rPr>
              <a:t>El </a:t>
            </a:r>
            <a:r>
              <a:rPr lang="en-US" sz="1700" dirty="0" err="1">
                <a:ea typeface="+mn-lt"/>
                <a:cs typeface="+mn-lt"/>
              </a:rPr>
              <a:t>sistema</a:t>
            </a:r>
            <a:r>
              <a:rPr lang="en-US" sz="1700" dirty="0">
                <a:ea typeface="+mn-lt"/>
                <a:cs typeface="+mn-lt"/>
              </a:rPr>
              <a:t> de control del </a:t>
            </a:r>
            <a:r>
              <a:rPr lang="en-US" sz="1700" dirty="0" err="1">
                <a:ea typeface="+mn-lt"/>
                <a:cs typeface="+mn-lt"/>
              </a:rPr>
              <a:t>montacargas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utiliza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los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datos</a:t>
            </a:r>
            <a:r>
              <a:rPr lang="en-US" sz="1700" dirty="0">
                <a:ea typeface="+mn-lt"/>
                <a:cs typeface="+mn-lt"/>
              </a:rPr>
              <a:t> de </a:t>
            </a:r>
            <a:r>
              <a:rPr lang="en-US" sz="1700" dirty="0" err="1">
                <a:ea typeface="+mn-lt"/>
                <a:cs typeface="+mn-lt"/>
              </a:rPr>
              <a:t>los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sensores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 smtClean="0">
                <a:ea typeface="+mn-lt"/>
                <a:cs typeface="+mn-lt"/>
              </a:rPr>
              <a:t>en</a:t>
            </a:r>
            <a:r>
              <a:rPr lang="en-US" sz="1700" dirty="0" smtClean="0">
                <a:ea typeface="+mn-lt"/>
                <a:cs typeface="+mn-lt"/>
              </a:rPr>
              <a:t> </a:t>
            </a:r>
            <a:r>
              <a:rPr lang="en-US" sz="1700" dirty="0">
                <a:ea typeface="+mn-lt"/>
                <a:cs typeface="+mn-lt"/>
              </a:rPr>
              <a:t>conjunto para </a:t>
            </a:r>
            <a:r>
              <a:rPr lang="en-US" sz="1700" dirty="0" err="1">
                <a:ea typeface="+mn-lt"/>
                <a:cs typeface="+mn-lt"/>
              </a:rPr>
              <a:t>crear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una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operación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segura</a:t>
            </a:r>
            <a:r>
              <a:rPr lang="en-US" sz="1700" dirty="0">
                <a:ea typeface="+mn-lt"/>
                <a:cs typeface="+mn-lt"/>
              </a:rPr>
              <a:t> y </a:t>
            </a:r>
            <a:r>
              <a:rPr lang="en-US" sz="1700" dirty="0" err="1">
                <a:ea typeface="+mn-lt"/>
                <a:cs typeface="+mn-lt"/>
              </a:rPr>
              <a:t>fluida</a:t>
            </a:r>
            <a:r>
              <a:rPr lang="en-US" sz="1700" dirty="0">
                <a:ea typeface="+mn-lt"/>
                <a:cs typeface="+mn-lt"/>
              </a:rPr>
              <a:t>. </a:t>
            </a:r>
            <a:r>
              <a:rPr lang="en-US" sz="1700" dirty="0" err="1">
                <a:ea typeface="+mn-lt"/>
                <a:cs typeface="+mn-lt"/>
              </a:rPr>
              <a:t>Mientras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los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sensores</a:t>
            </a:r>
            <a:r>
              <a:rPr lang="en-US" sz="1700" dirty="0">
                <a:ea typeface="+mn-lt"/>
                <a:cs typeface="+mn-lt"/>
              </a:rPr>
              <a:t> IR </a:t>
            </a:r>
            <a:r>
              <a:rPr lang="en-US" sz="1700" dirty="0" err="1">
                <a:ea typeface="+mn-lt"/>
                <a:cs typeface="+mn-lt"/>
              </a:rPr>
              <a:t>aseguran</a:t>
            </a:r>
            <a:r>
              <a:rPr lang="en-US" sz="1700" dirty="0">
                <a:ea typeface="+mn-lt"/>
                <a:cs typeface="+mn-lt"/>
              </a:rPr>
              <a:t> que el </a:t>
            </a:r>
            <a:r>
              <a:rPr lang="en-US" sz="1700" dirty="0" err="1">
                <a:ea typeface="+mn-lt"/>
                <a:cs typeface="+mn-lt"/>
              </a:rPr>
              <a:t>montacargas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sigue</a:t>
            </a:r>
            <a:r>
              <a:rPr lang="en-US" sz="1700" dirty="0">
                <a:ea typeface="+mn-lt"/>
                <a:cs typeface="+mn-lt"/>
              </a:rPr>
              <a:t> la </a:t>
            </a:r>
            <a:r>
              <a:rPr lang="en-US" sz="1700" dirty="0" err="1">
                <a:ea typeface="+mn-lt"/>
                <a:cs typeface="+mn-lt"/>
              </a:rPr>
              <a:t>ruta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trazada</a:t>
            </a:r>
            <a:r>
              <a:rPr lang="en-US" sz="1700" dirty="0">
                <a:ea typeface="+mn-lt"/>
                <a:cs typeface="+mn-lt"/>
              </a:rPr>
              <a:t>, </a:t>
            </a:r>
            <a:r>
              <a:rPr lang="en-US" sz="1700" dirty="0" err="1">
                <a:ea typeface="+mn-lt"/>
                <a:cs typeface="+mn-lt"/>
              </a:rPr>
              <a:t>los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sensores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ultrasónicos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permiten</a:t>
            </a:r>
            <a:r>
              <a:rPr lang="en-US" sz="1700" dirty="0">
                <a:ea typeface="+mn-lt"/>
                <a:cs typeface="+mn-lt"/>
              </a:rPr>
              <a:t> que </a:t>
            </a:r>
            <a:r>
              <a:rPr lang="en-US" sz="1700" dirty="0" err="1">
                <a:ea typeface="+mn-lt"/>
                <a:cs typeface="+mn-lt"/>
              </a:rPr>
              <a:t>este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reaccione</a:t>
            </a:r>
            <a:r>
              <a:rPr lang="en-US" sz="1700" dirty="0">
                <a:ea typeface="+mn-lt"/>
                <a:cs typeface="+mn-lt"/>
              </a:rPr>
              <a:t> ante </a:t>
            </a:r>
            <a:r>
              <a:rPr lang="en-US" sz="1700" dirty="0" err="1">
                <a:ea typeface="+mn-lt"/>
                <a:cs typeface="+mn-lt"/>
              </a:rPr>
              <a:t>obstáculos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 smtClean="0">
                <a:ea typeface="+mn-lt"/>
                <a:cs typeface="+mn-lt"/>
              </a:rPr>
              <a:t>inesperados</a:t>
            </a:r>
            <a:r>
              <a:rPr lang="en-US" sz="1700" dirty="0" smtClean="0">
                <a:ea typeface="+mn-lt"/>
                <a:cs typeface="+mn-lt"/>
              </a:rPr>
              <a:t>.</a:t>
            </a:r>
            <a:endParaRPr lang="en-US" sz="1700" dirty="0"/>
          </a:p>
          <a:p>
            <a:r>
              <a:rPr lang="en-US" sz="1700" dirty="0">
                <a:ea typeface="+mn-lt"/>
                <a:cs typeface="+mn-lt"/>
              </a:rPr>
              <a:t>Esta </a:t>
            </a:r>
            <a:r>
              <a:rPr lang="en-US" sz="1700" dirty="0" err="1">
                <a:ea typeface="+mn-lt"/>
                <a:cs typeface="+mn-lt"/>
              </a:rPr>
              <a:t>combinación</a:t>
            </a:r>
            <a:r>
              <a:rPr lang="en-US" sz="1700" dirty="0">
                <a:ea typeface="+mn-lt"/>
                <a:cs typeface="+mn-lt"/>
              </a:rPr>
              <a:t> de </a:t>
            </a:r>
            <a:r>
              <a:rPr lang="en-US" sz="1700" dirty="0" err="1">
                <a:ea typeface="+mn-lt"/>
                <a:cs typeface="+mn-lt"/>
              </a:rPr>
              <a:t>tecnologías</a:t>
            </a:r>
            <a:r>
              <a:rPr lang="en-US" sz="1700" dirty="0">
                <a:ea typeface="+mn-lt"/>
                <a:cs typeface="+mn-lt"/>
              </a:rPr>
              <a:t> no solo </a:t>
            </a:r>
            <a:r>
              <a:rPr lang="en-US" sz="1700" dirty="0" err="1">
                <a:ea typeface="+mn-lt"/>
                <a:cs typeface="+mn-lt"/>
              </a:rPr>
              <a:t>optimiza</a:t>
            </a:r>
            <a:r>
              <a:rPr lang="en-US" sz="1700" dirty="0">
                <a:ea typeface="+mn-lt"/>
                <a:cs typeface="+mn-lt"/>
              </a:rPr>
              <a:t> el </a:t>
            </a:r>
            <a:r>
              <a:rPr lang="en-US" sz="1700" dirty="0" err="1">
                <a:ea typeface="+mn-lt"/>
                <a:cs typeface="+mn-lt"/>
              </a:rPr>
              <a:t>transporte</a:t>
            </a:r>
            <a:r>
              <a:rPr lang="en-US" sz="1700" dirty="0">
                <a:ea typeface="+mn-lt"/>
                <a:cs typeface="+mn-lt"/>
              </a:rPr>
              <a:t> de carga, </a:t>
            </a:r>
            <a:r>
              <a:rPr lang="en-US" sz="1700" dirty="0" err="1">
                <a:ea typeface="+mn-lt"/>
                <a:cs typeface="+mn-lt"/>
              </a:rPr>
              <a:t>sino</a:t>
            </a:r>
            <a:r>
              <a:rPr lang="en-US" sz="1700" dirty="0">
                <a:ea typeface="+mn-lt"/>
                <a:cs typeface="+mn-lt"/>
              </a:rPr>
              <a:t> que también reduce </a:t>
            </a:r>
            <a:r>
              <a:rPr lang="en-US" sz="1700" dirty="0" err="1">
                <a:ea typeface="+mn-lt"/>
                <a:cs typeface="+mn-lt"/>
              </a:rPr>
              <a:t>los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riesgos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laborales</a:t>
            </a:r>
            <a:r>
              <a:rPr lang="en-US" sz="1700" dirty="0">
                <a:ea typeface="+mn-lt"/>
                <a:cs typeface="+mn-lt"/>
              </a:rPr>
              <a:t> y </a:t>
            </a:r>
            <a:r>
              <a:rPr lang="en-US" sz="1700" dirty="0" err="1">
                <a:ea typeface="+mn-lt"/>
                <a:cs typeface="+mn-lt"/>
              </a:rPr>
              <a:t>contribuye</a:t>
            </a:r>
            <a:r>
              <a:rPr lang="en-US" sz="1700" dirty="0">
                <a:ea typeface="+mn-lt"/>
                <a:cs typeface="+mn-lt"/>
              </a:rPr>
              <a:t> a </a:t>
            </a:r>
            <a:r>
              <a:rPr lang="en-US" sz="1700" dirty="0" err="1">
                <a:ea typeface="+mn-lt"/>
                <a:cs typeface="+mn-lt"/>
              </a:rPr>
              <a:t>una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operación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más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eficiente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en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entornos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concurridos</a:t>
            </a:r>
            <a:r>
              <a:rPr lang="en-US" sz="1700" dirty="0">
                <a:ea typeface="+mn-lt"/>
                <a:cs typeface="+mn-lt"/>
              </a:rPr>
              <a:t>.</a:t>
            </a:r>
            <a:r>
              <a:rPr lang="en-US" sz="1700" dirty="0"/>
              <a:t/>
            </a:r>
            <a:br>
              <a:rPr lang="en-US" sz="1700" dirty="0"/>
            </a:br>
            <a:endParaRPr lang="en-US" dirty="0"/>
          </a:p>
          <a:p>
            <a:endParaRPr lang="en-US" sz="2200" dirty="0"/>
          </a:p>
        </p:txBody>
      </p:sp>
      <p:pic>
        <p:nvPicPr>
          <p:cNvPr id="4" name="Marcador de contenido 3" descr="Logotipo&#10;&#10;Descripción generada automáticamente">
            <a:extLst>
              <a:ext uri="{FF2B5EF4-FFF2-40B4-BE49-F238E27FC236}">
                <a16:creationId xmlns:a16="http://schemas.microsoft.com/office/drawing/2014/main" id="{6AEFA34E-809E-17CA-6329-3CA6F031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75976"/>
            <a:ext cx="6894576" cy="28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5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346511"/>
            <a:ext cx="10515600" cy="3849066"/>
          </a:xfrm>
        </p:spPr>
        <p:txBody>
          <a:bodyPr>
            <a:normAutofit/>
          </a:bodyPr>
          <a:lstStyle/>
          <a:p>
            <a:r>
              <a:rPr lang="es-AR" dirty="0" smtClean="0"/>
              <a:t>Pero todo esto no Hubiese sido posible antes una restauración adecuada.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4214191"/>
            <a:ext cx="10515600" cy="1962772"/>
          </a:xfrm>
        </p:spPr>
        <p:txBody>
          <a:bodyPr/>
          <a:lstStyle/>
          <a:p>
            <a:r>
              <a:rPr lang="es-AR" dirty="0" smtClean="0"/>
              <a:t>A continuación les mostraremos como fue este laborioso trabajo y todo lo que conseguimos hacer a lo largo de este trayecto que tuvimos.</a:t>
            </a:r>
            <a:endParaRPr lang="es-AR" dirty="0"/>
          </a:p>
        </p:txBody>
      </p:sp>
      <p:sp>
        <p:nvSpPr>
          <p:cNvPr id="7" name="Rectángulo 6"/>
          <p:cNvSpPr/>
          <p:nvPr/>
        </p:nvSpPr>
        <p:spPr>
          <a:xfrm>
            <a:off x="838200" y="2875722"/>
            <a:ext cx="10515600" cy="1457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034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9788" y="325369"/>
            <a:ext cx="10515600" cy="1105866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AR" b="1" u="sng" dirty="0" smtClean="0"/>
              <a:t>Inicio Del Proceso De Restauración</a:t>
            </a:r>
            <a:r>
              <a:rPr lang="es-AR" dirty="0" smtClean="0"/>
              <a:t> </a:t>
            </a:r>
            <a:r>
              <a:rPr lang="es-AR" dirty="0"/>
              <a:t/>
            </a:r>
            <a:br>
              <a:rPr lang="es-AR" dirty="0"/>
            </a:br>
            <a:endParaRPr lang="es-AR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>
          <a:xfrm>
            <a:off x="839788" y="1059036"/>
            <a:ext cx="8542751" cy="823912"/>
          </a:xfrm>
        </p:spPr>
        <p:txBody>
          <a:bodyPr/>
          <a:lstStyle/>
          <a:p>
            <a:r>
              <a:rPr lang="es-AR" dirty="0" smtClean="0"/>
              <a:t>Como tomamos el proyecto a como lo dejamos</a:t>
            </a:r>
            <a:endParaRPr lang="es-AR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16615"/>
            <a:ext cx="3480421" cy="3684588"/>
          </a:xfrm>
        </p:spPr>
      </p:pic>
      <p:pic>
        <p:nvPicPr>
          <p:cNvPr id="12" name="Marcador de contenido 11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095" y="2616615"/>
            <a:ext cx="4884450" cy="3663338"/>
          </a:xfrm>
        </p:spPr>
      </p:pic>
      <p:sp>
        <p:nvSpPr>
          <p:cNvPr id="13" name="Rectángulo 12"/>
          <p:cNvSpPr/>
          <p:nvPr/>
        </p:nvSpPr>
        <p:spPr>
          <a:xfrm>
            <a:off x="839788" y="1882948"/>
            <a:ext cx="3480421" cy="6084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AR" dirty="0" smtClean="0"/>
              <a:t>Antes</a:t>
            </a:r>
            <a:endParaRPr lang="es-AR" dirty="0"/>
          </a:p>
        </p:txBody>
      </p:sp>
      <p:sp>
        <p:nvSpPr>
          <p:cNvPr id="14" name="CuadroTexto 13"/>
          <p:cNvSpPr txBox="1"/>
          <p:nvPr/>
        </p:nvSpPr>
        <p:spPr>
          <a:xfrm>
            <a:off x="5111163" y="2002512"/>
            <a:ext cx="488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Después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2320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TM02892315[[fn=Espiral]]</Template>
  <TotalTime>471</TotalTime>
  <Words>1215</Words>
  <Application>Microsoft Office PowerPoint</Application>
  <PresentationFormat>Panorámica</PresentationFormat>
  <Paragraphs>62</Paragraphs>
  <Slides>17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Wingdings</vt:lpstr>
      <vt:lpstr>Wingdings 3</vt:lpstr>
      <vt:lpstr>Espiral</vt:lpstr>
      <vt:lpstr>Presentación de PowerPoint</vt:lpstr>
      <vt:lpstr>¿Que objetivo tiene?</vt:lpstr>
      <vt:lpstr>¿Y Con Que Lo Logramos?</vt:lpstr>
      <vt:lpstr>Sensores Infrarrojos para el Seguimiento de Línea </vt:lpstr>
      <vt:lpstr>Sensores ultrasónicos para la evasión de obstáculos</vt:lpstr>
      <vt:lpstr>Servo Motor</vt:lpstr>
      <vt:lpstr>Resumen De Sensores</vt:lpstr>
      <vt:lpstr>Pero todo esto no Hubiese sido posible antes una restauración adecuada.</vt:lpstr>
      <vt:lpstr>Inicio Del Proceso De Restauración  </vt:lpstr>
      <vt:lpstr>Primeros pasos</vt:lpstr>
      <vt:lpstr>Mangueras Hidráulicas</vt:lpstr>
      <vt:lpstr>Dirección Del Samp-E</vt:lpstr>
      <vt:lpstr>Trabajo de Chapa </vt:lpstr>
      <vt:lpstr>Trabajo de Pintura</vt:lpstr>
      <vt:lpstr>Y Que Ventajas Tiene?</vt:lpstr>
      <vt:lpstr>Ventajas a la hora de utilizar el Samp-E</vt:lpstr>
      <vt:lpstr>!Gracias por su atención¡ Nosotros Somos Samp-E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estudiante</dc:creator>
  <cp:lastModifiedBy>muestra</cp:lastModifiedBy>
  <cp:revision>168</cp:revision>
  <dcterms:created xsi:type="dcterms:W3CDTF">2024-11-11T17:09:17Z</dcterms:created>
  <dcterms:modified xsi:type="dcterms:W3CDTF">2024-11-29T18:54:44Z</dcterms:modified>
</cp:coreProperties>
</file>